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4"/>
  </p:notesMasterIdLst>
  <p:sldIdLst>
    <p:sldId id="256" r:id="rId2"/>
    <p:sldId id="257" r:id="rId3"/>
    <p:sldId id="258" r:id="rId4"/>
    <p:sldId id="259" r:id="rId5"/>
    <p:sldId id="260" r:id="rId6"/>
    <p:sldId id="261" r:id="rId7"/>
    <p:sldId id="318" r:id="rId8"/>
    <p:sldId id="378" r:id="rId9"/>
    <p:sldId id="262" r:id="rId10"/>
    <p:sldId id="263" r:id="rId11"/>
    <p:sldId id="288" r:id="rId12"/>
    <p:sldId id="289" r:id="rId13"/>
    <p:sldId id="290" r:id="rId14"/>
    <p:sldId id="291" r:id="rId15"/>
    <p:sldId id="319" r:id="rId16"/>
    <p:sldId id="320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264" r:id="rId44"/>
    <p:sldId id="390" r:id="rId45"/>
    <p:sldId id="377" r:id="rId46"/>
    <p:sldId id="384" r:id="rId47"/>
    <p:sldId id="265" r:id="rId48"/>
    <p:sldId id="266" r:id="rId49"/>
    <p:sldId id="391" r:id="rId50"/>
    <p:sldId id="267" r:id="rId51"/>
    <p:sldId id="392" r:id="rId52"/>
    <p:sldId id="268" r:id="rId53"/>
    <p:sldId id="379" r:id="rId54"/>
    <p:sldId id="380" r:id="rId55"/>
    <p:sldId id="381" r:id="rId56"/>
    <p:sldId id="382" r:id="rId57"/>
    <p:sldId id="269" r:id="rId58"/>
    <p:sldId id="321" r:id="rId59"/>
    <p:sldId id="322" r:id="rId60"/>
    <p:sldId id="323" r:id="rId61"/>
    <p:sldId id="325" r:id="rId62"/>
    <p:sldId id="326" r:id="rId63"/>
    <p:sldId id="327" r:id="rId64"/>
    <p:sldId id="328" r:id="rId65"/>
    <p:sldId id="330" r:id="rId66"/>
    <p:sldId id="332" r:id="rId67"/>
    <p:sldId id="334" r:id="rId68"/>
    <p:sldId id="335" r:id="rId69"/>
    <p:sldId id="337" r:id="rId70"/>
    <p:sldId id="393" r:id="rId71"/>
    <p:sldId id="270" r:id="rId72"/>
    <p:sldId id="394" r:id="rId73"/>
    <p:sldId id="383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86" r:id="rId86"/>
    <p:sldId id="387" r:id="rId87"/>
    <p:sldId id="388" r:id="rId88"/>
    <p:sldId id="389" r:id="rId89"/>
    <p:sldId id="271" r:id="rId90"/>
    <p:sldId id="395" r:id="rId91"/>
    <p:sldId id="396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272" r:id="rId121"/>
    <p:sldId id="273" r:id="rId122"/>
    <p:sldId id="274" r:id="rId123"/>
    <p:sldId id="275" r:id="rId124"/>
    <p:sldId id="276" r:id="rId125"/>
    <p:sldId id="277" r:id="rId126"/>
    <p:sldId id="278" r:id="rId127"/>
    <p:sldId id="279" r:id="rId128"/>
    <p:sldId id="400" r:id="rId129"/>
    <p:sldId id="399" r:id="rId130"/>
    <p:sldId id="401" r:id="rId131"/>
    <p:sldId id="402" r:id="rId132"/>
    <p:sldId id="280" r:id="rId133"/>
    <p:sldId id="403" r:id="rId134"/>
    <p:sldId id="404" r:id="rId135"/>
    <p:sldId id="282" r:id="rId136"/>
    <p:sldId id="283" r:id="rId137"/>
    <p:sldId id="284" r:id="rId138"/>
    <p:sldId id="285" r:id="rId139"/>
    <p:sldId id="286" r:id="rId140"/>
    <p:sldId id="287" r:id="rId141"/>
    <p:sldId id="397" r:id="rId142"/>
    <p:sldId id="398" r:id="rId1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C3B98-4CFE-4FCE-8091-4AEC49D357BD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9A6AB-5980-47C1-80E7-277549180F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471650C-B4A7-440B-B1A7-910A92F702D1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DC5E46B-949C-4F80-9F7D-13AB0A7975E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3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Collection Objects, </a:t>
            </a:r>
            <a:r>
              <a:rPr lang="en-US" b="1" dirty="0" smtClean="0"/>
              <a:t>Classes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 smtClean="0"/>
              <a:t>Module 2</a:t>
            </a:r>
          </a:p>
          <a:p>
            <a:pPr algn="r"/>
            <a:r>
              <a:rPr lang="en-IN" dirty="0" smtClean="0"/>
              <a:t>3</a:t>
            </a:r>
            <a:r>
              <a:rPr lang="en-IN" baseline="30000" dirty="0" smtClean="0"/>
              <a:t>rd</a:t>
            </a:r>
            <a:r>
              <a:rPr lang="en-IN" dirty="0" smtClean="0"/>
              <a:t> Semester MCA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71504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Formatting Strings</a:t>
            </a:r>
          </a:p>
          <a:p>
            <a:pPr lvl="1"/>
            <a:r>
              <a:rPr lang="en-US" sz="3000" dirty="0" smtClean="0"/>
              <a:t>format operator </a:t>
            </a:r>
            <a:r>
              <a:rPr lang="en-US" sz="3900" dirty="0" smtClean="0"/>
              <a:t>:</a:t>
            </a:r>
            <a:r>
              <a:rPr lang="en-US" sz="2200" dirty="0" smtClean="0"/>
              <a:t> “%d” to format an integer, “%g” to format a floating point number and “%s” to format a string: </a:t>
            </a:r>
          </a:p>
          <a:p>
            <a:pPr lvl="1"/>
            <a:r>
              <a:rPr lang="en-US" sz="3000" dirty="0" smtClean="0"/>
              <a:t>f-string : </a:t>
            </a:r>
          </a:p>
          <a:p>
            <a:pPr lvl="2"/>
            <a:r>
              <a:rPr lang="en-US" sz="1900" dirty="0" smtClean="0"/>
              <a:t>prefixed with “f”,</a:t>
            </a:r>
            <a:r>
              <a:rPr lang="en-US" sz="2200" dirty="0" smtClean="0"/>
              <a:t> </a:t>
            </a:r>
          </a:p>
          <a:p>
            <a:pPr lvl="2"/>
            <a:r>
              <a:rPr lang="en-US" sz="2200" dirty="0" smtClean="0"/>
              <a:t>Replacement fields, which are expressions enclosed within curly braces {}.</a:t>
            </a:r>
          </a:p>
          <a:p>
            <a:pPr lvl="4">
              <a:buNone/>
            </a:pPr>
            <a:r>
              <a:rPr lang="en-US" sz="1900" dirty="0" smtClean="0"/>
              <a:t>a=10</a:t>
            </a:r>
          </a:p>
          <a:p>
            <a:pPr lvl="4">
              <a:buNone/>
            </a:pPr>
            <a:r>
              <a:rPr lang="en-US" sz="2200" dirty="0" smtClean="0"/>
              <a:t>print(</a:t>
            </a:r>
            <a:r>
              <a:rPr lang="en-US" sz="2200" dirty="0" err="1" smtClean="0"/>
              <a:t>f”the</a:t>
            </a:r>
            <a:r>
              <a:rPr lang="en-US" sz="2200" dirty="0" smtClean="0"/>
              <a:t> value is {a}”) </a:t>
            </a:r>
          </a:p>
          <a:p>
            <a:pPr lvl="4">
              <a:buNone/>
            </a:pPr>
            <a:r>
              <a:rPr lang="en-US" sz="2200" dirty="0" smtClean="0"/>
              <a:t>the value is 10</a:t>
            </a:r>
            <a:endParaRPr lang="en-US" sz="1200" dirty="0" smtClean="0"/>
          </a:p>
          <a:p>
            <a:pPr lvl="1"/>
            <a:r>
              <a:rPr lang="en-US" sz="3000" dirty="0" smtClean="0"/>
              <a:t>format( ) function :</a:t>
            </a:r>
          </a:p>
          <a:p>
            <a:pPr lvl="2"/>
            <a:r>
              <a:rPr lang="en-US" sz="2200" dirty="0" err="1" smtClean="0"/>
              <a:t>positional_argument</a:t>
            </a:r>
            <a:r>
              <a:rPr lang="en-US" sz="2200" dirty="0" smtClean="0"/>
              <a:t> : print("{0}	college{1} ".format("SDIT",“MCA"))</a:t>
            </a:r>
          </a:p>
          <a:p>
            <a:pPr lvl="2"/>
            <a:r>
              <a:rPr lang="en-US" sz="2200" dirty="0" err="1" smtClean="0"/>
              <a:t>keyword_argument</a:t>
            </a:r>
            <a:r>
              <a:rPr lang="en-US" sz="2200" dirty="0" smtClean="0"/>
              <a:t>: </a:t>
            </a:r>
            <a:r>
              <a:rPr lang="en-US" sz="1900" dirty="0" smtClean="0"/>
              <a:t>print(“MCA  department {0} ‘</a:t>
            </a:r>
            <a:r>
              <a:rPr lang="en-US" sz="1900" dirty="0" err="1" smtClean="0"/>
              <a:t>D’.format</a:t>
            </a:r>
            <a:r>
              <a:rPr lang="en-US" sz="1900" dirty="0" smtClean="0"/>
              <a:t>("6", college=“SDIT"))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open()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ph idx="1"/>
          </p:nvPr>
        </p:nvGraphicFramePr>
        <p:xfrm>
          <a:off x="1634014" y="1870710"/>
          <a:ext cx="6292215" cy="4121150"/>
        </p:xfrm>
        <a:graphic>
          <a:graphicData uri="http://schemas.openxmlformats.org/presentationml/2006/ole">
            <p:oleObj spid="_x0000_s61442" r:id="rId3" imgW="5361905" imgH="3209524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read() operation 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ph idx="1"/>
          </p:nvPr>
        </p:nvGraphicFramePr>
        <p:xfrm>
          <a:off x="2728436" y="2496185"/>
          <a:ext cx="3686175" cy="3009900"/>
        </p:xfrm>
        <a:graphic>
          <a:graphicData uri="http://schemas.openxmlformats.org/presentationml/2006/ole">
            <p:oleObj spid="_x0000_s62466" r:id="rId3" imgW="4915586" imgH="3010320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ph idx="1"/>
          </p:nvPr>
        </p:nvGraphicFramePr>
        <p:xfrm>
          <a:off x="2367915" y="2500631"/>
          <a:ext cx="4407694" cy="3000375"/>
        </p:xfrm>
        <a:graphic>
          <a:graphicData uri="http://schemas.openxmlformats.org/presentationml/2006/ole">
            <p:oleObj spid="_x0000_s63490" r:id="rId3" imgW="5877745" imgH="3000000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#example1</a:t>
            </a:r>
          </a:p>
          <a:p>
            <a:pPr marL="0" indent="0">
              <a:buNone/>
            </a:pPr>
            <a:r>
              <a:rPr lang="en-US"/>
              <a:t>f=open("D:/test1.txt",'r')</a:t>
            </a:r>
          </a:p>
          <a:p>
            <a:pPr marL="0" indent="0">
              <a:buNone/>
            </a:pPr>
            <a:r>
              <a:rPr lang="en-US"/>
              <a:t>print(f.read())</a:t>
            </a:r>
          </a:p>
          <a:p>
            <a:pPr marL="0" indent="0">
              <a:buNone/>
            </a:pPr>
            <a:r>
              <a:rPr lang="en-US"/>
              <a:t>-------</a:t>
            </a:r>
          </a:p>
          <a:p>
            <a:pPr marL="0" indent="0">
              <a:buNone/>
            </a:pPr>
            <a:r>
              <a:rPr lang="en-US"/>
              <a:t>output:</a:t>
            </a:r>
          </a:p>
          <a:p>
            <a:pPr marL="0" indent="0">
              <a:buNone/>
            </a:pPr>
            <a:r>
              <a:rPr lang="en-US"/>
              <a:t>hello everyone welcome to python classes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f=open("D:/test.txt","r")</a:t>
            </a:r>
          </a:p>
          <a:p>
            <a:pPr marL="0" indent="0">
              <a:buNone/>
            </a:pPr>
            <a:r>
              <a:rPr lang="en-US"/>
              <a:t>print(f.read(5))</a:t>
            </a:r>
          </a:p>
          <a:p>
            <a:pPr marL="0" indent="0">
              <a:buNone/>
            </a:pPr>
            <a:r>
              <a:rPr lang="en-US"/>
              <a:t>---------</a:t>
            </a:r>
          </a:p>
          <a:p>
            <a:pPr marL="0" indent="0">
              <a:buNone/>
            </a:pPr>
            <a:r>
              <a:rPr lang="en-US"/>
              <a:t>output:</a:t>
            </a:r>
          </a:p>
          <a:p>
            <a:pPr marL="0" indent="0">
              <a:buNone/>
            </a:pPr>
            <a:r>
              <a:rPr lang="en-US"/>
              <a:t>hello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append()-example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#append example</a:t>
            </a:r>
          </a:p>
          <a:p>
            <a:pPr marL="0" indent="0">
              <a:buNone/>
            </a:pPr>
            <a:r>
              <a:rPr lang="en-US"/>
              <a:t>f=open("D:/test.txt","a")</a:t>
            </a:r>
          </a:p>
          <a:p>
            <a:pPr marL="0" indent="0">
              <a:buNone/>
            </a:pPr>
            <a:r>
              <a:rPr lang="en-US"/>
              <a:t>print(f.write("this is a appending operation in file"))</a:t>
            </a:r>
          </a:p>
          <a:p>
            <a:pPr marL="0" indent="0">
              <a:buNone/>
            </a:pPr>
            <a:r>
              <a:rPr lang="en-US"/>
              <a:t>-------------------------</a:t>
            </a:r>
          </a:p>
          <a:p>
            <a:pPr marL="0" indent="0">
              <a:buNone/>
            </a:pPr>
            <a:r>
              <a:rPr lang="en-US"/>
              <a:t>output:</a:t>
            </a:r>
          </a:p>
          <a:p>
            <a:pPr marL="0" indent="0">
              <a:buNone/>
            </a:pPr>
            <a:r>
              <a:rPr lang="en-US"/>
              <a:t>37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Counts number of lines and print them.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f=open</a:t>
            </a:r>
            <a:r>
              <a:rPr lang="en-US" dirty="0"/>
              <a:t>("D:/</a:t>
            </a:r>
            <a:r>
              <a:rPr lang="en-US" dirty="0" err="1"/>
              <a:t>test.txt","r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/>
              <a:t>for x in f:</a:t>
            </a:r>
          </a:p>
          <a:p>
            <a:pPr marL="0" indent="0">
              <a:buNone/>
            </a:pPr>
            <a:r>
              <a:rPr lang="en-US" dirty="0"/>
              <a:t>    print (x)</a:t>
            </a:r>
          </a:p>
          <a:p>
            <a:pPr marL="0" indent="0">
              <a:buNone/>
            </a:pPr>
            <a:r>
              <a:rPr lang="en-US" dirty="0"/>
              <a:t>_______</a:t>
            </a:r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hello everyone, welcome to python programming </a:t>
            </a:r>
            <a:r>
              <a:rPr lang="en-US" dirty="0" smtClean="0"/>
              <a:t>classes this </a:t>
            </a:r>
            <a:r>
              <a:rPr lang="en-US" dirty="0"/>
              <a:t>is a appending operation in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 modes:read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r-read: only reading</a:t>
            </a:r>
          </a:p>
          <a:p>
            <a:r>
              <a:rPr lang="en-US"/>
              <a:t>file must exsits before opening file</a:t>
            </a:r>
          </a:p>
          <a:p>
            <a:r>
              <a:rPr lang="en-US"/>
              <a:t>file pointer  points at the begining of the file.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w-writing contents into the file</a:t>
            </a:r>
          </a:p>
          <a:p>
            <a:r>
              <a:rPr lang="en-US"/>
              <a:t>file exists-begining of file and over writtens the data</a:t>
            </a:r>
          </a:p>
          <a:p>
            <a:r>
              <a:rPr lang="en-US"/>
              <a:t>not exists-new files is created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file exists :pointer points at the end of the content.</a:t>
            </a:r>
          </a:p>
          <a:p>
            <a:r>
              <a:rPr lang="en-US"/>
              <a:t>new file is created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string is a sequence of characters.</a:t>
            </a:r>
          </a:p>
          <a:p>
            <a:r>
              <a:rPr lang="en-US" dirty="0" smtClean="0"/>
              <a:t>For example, the English language has 26 characters.</a:t>
            </a:r>
          </a:p>
          <a:p>
            <a:r>
              <a:rPr lang="en-US" dirty="0" smtClean="0"/>
              <a:t>Computers do not deal with characters, they deal with numbers (binary). </a:t>
            </a:r>
          </a:p>
          <a:p>
            <a:r>
              <a:rPr lang="en-US" dirty="0" smtClean="0"/>
              <a:t>This conversion of character to a number is called </a:t>
            </a:r>
            <a:r>
              <a:rPr lang="en-US" b="1" dirty="0" smtClean="0"/>
              <a:t>encoding</a:t>
            </a:r>
          </a:p>
          <a:p>
            <a:r>
              <a:rPr lang="en-US" dirty="0" smtClean="0"/>
              <a:t>the reverse process is </a:t>
            </a:r>
            <a:r>
              <a:rPr lang="en-US" b="1" dirty="0" smtClean="0"/>
              <a:t>decoding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 to the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write()- single line</a:t>
            </a:r>
          </a:p>
          <a:p>
            <a:r>
              <a:rPr lang="en-US"/>
              <a:t>writelines()-multi line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#reading file and display the contents</a:t>
            </a:r>
          </a:p>
          <a:p>
            <a:pPr marL="0" indent="0">
              <a:buNone/>
            </a:pPr>
            <a:r>
              <a:rPr lang="en-US"/>
              <a:t>f=open("D:/test.txt","r")</a:t>
            </a:r>
          </a:p>
          <a:p>
            <a:pPr marL="0" indent="0">
              <a:buNone/>
            </a:pPr>
            <a:r>
              <a:rPr lang="en-US"/>
              <a:t>print(f.read())</a:t>
            </a:r>
          </a:p>
          <a:p>
            <a:pPr marL="0" indent="0">
              <a:buNone/>
            </a:pPr>
            <a:r>
              <a:rPr lang="en-US"/>
              <a:t>_____________</a:t>
            </a:r>
          </a:p>
          <a:p>
            <a:pPr marL="0" indent="0">
              <a:buNone/>
            </a:pPr>
            <a:r>
              <a:rPr lang="en-US"/>
              <a:t>output:</a:t>
            </a:r>
          </a:p>
          <a:p>
            <a:pPr marL="0" indent="0">
              <a:buNone/>
            </a:pPr>
            <a:r>
              <a:rPr lang="en-US"/>
              <a:t>hello everyone, welcome to python programming classes</a:t>
            </a: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f=open("D:/test.txt","w")</a:t>
            </a:r>
          </a:p>
          <a:p>
            <a:pPr marL="0" indent="0">
              <a:buNone/>
            </a:pPr>
            <a:r>
              <a:rPr lang="en-US"/>
              <a:t>print(f.write("this is a appending operation in file"))</a:t>
            </a:r>
          </a:p>
          <a:p>
            <a:pPr marL="0" indent="0">
              <a:buNone/>
            </a:pPr>
            <a:r>
              <a:rPr lang="en-US"/>
              <a:t>--------------</a:t>
            </a:r>
          </a:p>
          <a:p>
            <a:pPr marL="0" indent="0">
              <a:buNone/>
            </a:pPr>
            <a:r>
              <a:rPr lang="en-US"/>
              <a:t>output:</a:t>
            </a:r>
          </a:p>
          <a:p>
            <a:pPr marL="0" indent="0">
              <a:buNone/>
            </a:pPr>
            <a:r>
              <a:rPr lang="en-US"/>
              <a:t>37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f=open("D:/test.txt","r")</a:t>
            </a:r>
          </a:p>
          <a:p>
            <a:pPr marL="0" indent="0">
              <a:buNone/>
            </a:pPr>
            <a:r>
              <a:rPr lang="en-US"/>
              <a:t>for x in f:</a:t>
            </a:r>
          </a:p>
          <a:p>
            <a:pPr marL="0" indent="0">
              <a:buNone/>
            </a:pPr>
            <a:r>
              <a:rPr lang="en-US"/>
              <a:t>    print (x)</a:t>
            </a:r>
          </a:p>
          <a:p>
            <a:pPr marL="0" indent="0">
              <a:buNone/>
            </a:pPr>
            <a:r>
              <a:rPr lang="en-US"/>
              <a:t> --------------------</a:t>
            </a:r>
          </a:p>
          <a:p>
            <a:pPr marL="0" indent="0">
              <a:buNone/>
            </a:pPr>
            <a:r>
              <a:rPr lang="en-US"/>
              <a:t>output:</a:t>
            </a:r>
          </a:p>
          <a:p>
            <a:pPr marL="0" indent="0">
              <a:buNone/>
            </a:pPr>
            <a:r>
              <a:rPr lang="en-US"/>
              <a:t>this is a appending operation in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close the opened file.</a:t>
            </a:r>
          </a:p>
          <a:p>
            <a:r>
              <a:rPr lang="en-US"/>
              <a:t>f.close()</a:t>
            </a:r>
          </a:p>
          <a:p>
            <a:r>
              <a:rPr lang="en-US"/>
              <a:t>import library os</a:t>
            </a:r>
          </a:p>
          <a:p>
            <a:r>
              <a:rPr lang="en-US"/>
              <a:t>syntax:</a:t>
            </a:r>
          </a:p>
          <a:p>
            <a:pPr lvl="4"/>
            <a:r>
              <a:rPr lang="en-US" sz="3200"/>
              <a:t>os.remove(“path of file”)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#example</a:t>
            </a:r>
          </a:p>
          <a:p>
            <a:pPr marL="0" indent="0">
              <a:buNone/>
            </a:pPr>
            <a:r>
              <a:rPr lang="en-US"/>
              <a:t>f=open("D:/test.txt","r")</a:t>
            </a:r>
          </a:p>
          <a:p>
            <a:pPr marL="0" indent="0">
              <a:buNone/>
            </a:pPr>
            <a:r>
              <a:rPr lang="en-US"/>
              <a:t>for x in f:</a:t>
            </a:r>
          </a:p>
          <a:p>
            <a:pPr marL="0" indent="0">
              <a:buNone/>
            </a:pPr>
            <a:r>
              <a:rPr lang="en-US"/>
              <a:t>    print (x)</a:t>
            </a:r>
          </a:p>
          <a:p>
            <a:pPr marL="0" indent="0">
              <a:buNone/>
            </a:pPr>
            <a:r>
              <a:rPr lang="en-US"/>
              <a:t>-----------------------</a:t>
            </a:r>
          </a:p>
          <a:p>
            <a:pPr marL="0" indent="0">
              <a:buNone/>
            </a:pPr>
            <a:r>
              <a:rPr lang="en-US"/>
              <a:t>output:</a:t>
            </a:r>
          </a:p>
          <a:p>
            <a:pPr marL="0" indent="0">
              <a:buNone/>
            </a:pPr>
            <a:r>
              <a:rPr lang="en-US"/>
              <a:t>this is a appending operation in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#delete a file</a:t>
            </a:r>
          </a:p>
          <a:p>
            <a:pPr marL="0" indent="0">
              <a:buNone/>
            </a:pPr>
            <a:r>
              <a:rPr lang="en-US"/>
              <a:t>import os</a:t>
            </a:r>
          </a:p>
          <a:p>
            <a:pPr marL="0" indent="0">
              <a:buNone/>
            </a:pPr>
            <a:r>
              <a:rPr lang="en-US"/>
              <a:t>os.remove("D:/test.txt")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access modes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354806" y="2008198"/>
          <a:ext cx="7241858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0929"/>
                <a:gridCol w="3620929"/>
              </a:tblGrid>
              <a:tr h="570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      Mode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marL="68580" marR="68580"/>
                </a:tc>
              </a:tr>
              <a:tr h="570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default mode</a:t>
                      </a:r>
                    </a:p>
                  </a:txBody>
                  <a:tcPr marL="68580" marR="68580"/>
                </a:tc>
              </a:tr>
              <a:tr h="570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rb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binary format</a:t>
                      </a:r>
                    </a:p>
                  </a:txBody>
                  <a:tcPr marL="68580" marR="68580"/>
                </a:tc>
              </a:tr>
              <a:tr h="570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r+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reading and writing</a:t>
                      </a:r>
                    </a:p>
                  </a:txBody>
                  <a:tcPr marL="68580" marR="68580"/>
                </a:tc>
              </a:tr>
              <a:tr h="570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rb+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reading and writing in binary format</a:t>
                      </a:r>
                    </a:p>
                  </a:txBody>
                  <a:tcPr marL="68580" marR="6858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write()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1102043" y="2047894"/>
          <a:ext cx="6120766" cy="409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383"/>
                <a:gridCol w="3060383"/>
              </a:tblGrid>
              <a:tr h="819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mode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marL="68580" marR="68580"/>
                </a:tc>
              </a:tr>
              <a:tr h="819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w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 only for writing</a:t>
                      </a:r>
                    </a:p>
                  </a:txBody>
                  <a:tcPr marL="68580" marR="68580"/>
                </a:tc>
              </a:tr>
              <a:tr h="819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wb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binary format for writing only</a:t>
                      </a:r>
                    </a:p>
                  </a:txBody>
                  <a:tcPr marL="68580" marR="68580"/>
                </a:tc>
              </a:tr>
              <a:tr h="819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w+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read and write</a:t>
                      </a:r>
                    </a:p>
                  </a:txBody>
                  <a:tcPr marL="68580" marR="68580"/>
                </a:tc>
              </a:tr>
              <a:tr h="8191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wb+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binary format for read and write</a:t>
                      </a:r>
                    </a:p>
                  </a:txBody>
                  <a:tcPr marL="68580" marR="6858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append()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1985010" y="2476500"/>
          <a:ext cx="5045392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696"/>
                <a:gridCol w="2522696"/>
              </a:tblGrid>
              <a:tr h="595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mode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purpose</a:t>
                      </a:r>
                    </a:p>
                  </a:txBody>
                  <a:tcPr marL="68580" marR="68580"/>
                </a:tc>
              </a:tr>
              <a:tr h="595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appending</a:t>
                      </a:r>
                    </a:p>
                  </a:txBody>
                  <a:tcPr marL="68580" marR="68580"/>
                </a:tc>
              </a:tr>
              <a:tr h="595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ab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binary format</a:t>
                      </a:r>
                    </a:p>
                  </a:txBody>
                  <a:tcPr marL="68580" marR="68580"/>
                </a:tc>
              </a:tr>
              <a:tr h="595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a+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reading and append</a:t>
                      </a:r>
                    </a:p>
                  </a:txBody>
                  <a:tcPr marL="68580" marR="68580"/>
                </a:tc>
              </a:tr>
              <a:tr h="5956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ab+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binary format reading and appending</a:t>
                      </a:r>
                    </a:p>
                  </a:txBody>
                  <a:tcPr marL="68580" marR="6858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#checking data type</a:t>
            </a:r>
          </a:p>
          <a:p>
            <a:pPr>
              <a:buNone/>
            </a:pPr>
            <a:r>
              <a:rPr lang="en-US" dirty="0" smtClean="0"/>
              <a:t>string='hello'</a:t>
            </a:r>
          </a:p>
          <a:p>
            <a:pPr>
              <a:buNone/>
            </a:pPr>
            <a:r>
              <a:rPr lang="en-US" dirty="0" smtClean="0"/>
              <a:t>type(string)</a:t>
            </a:r>
          </a:p>
          <a:p>
            <a:pPr>
              <a:buNone/>
            </a:pPr>
            <a:r>
              <a:rPr lang="en-US" dirty="0" smtClean="0"/>
              <a:t>--------------</a:t>
            </a:r>
          </a:p>
          <a:p>
            <a:pPr>
              <a:buNone/>
            </a:pPr>
            <a:r>
              <a:rPr lang="en-US" dirty="0" smtClean="0"/>
              <a:t>Output:</a:t>
            </a:r>
          </a:p>
          <a:p>
            <a:pPr>
              <a:buNone/>
            </a:pPr>
            <a:r>
              <a:rPr lang="en-US" dirty="0" err="1" smtClean="0"/>
              <a:t>str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229600" cy="1143000"/>
          </a:xfrm>
        </p:spPr>
        <p:txBody>
          <a:bodyPr/>
          <a:lstStyle/>
          <a:p>
            <a:r>
              <a:rPr lang="en-US" b="1" dirty="0" smtClean="0"/>
              <a:t>Classes and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334"/>
            <a:ext cx="8229600" cy="4389120"/>
          </a:xfrm>
        </p:spPr>
        <p:txBody>
          <a:bodyPr/>
          <a:lstStyle/>
          <a:p>
            <a:r>
              <a:rPr lang="en-US" dirty="0" smtClean="0"/>
              <a:t>Python is an object-oriented programming language</a:t>
            </a:r>
          </a:p>
          <a:p>
            <a:r>
              <a:rPr lang="en-US" dirty="0" smtClean="0"/>
              <a:t>Everything in Python is an object, with its properties and methods</a:t>
            </a:r>
          </a:p>
          <a:p>
            <a:r>
              <a:rPr lang="en-US" b="1" dirty="0" smtClean="0"/>
              <a:t>Class definition</a:t>
            </a:r>
          </a:p>
          <a:p>
            <a:pPr lvl="2">
              <a:buNone/>
            </a:pPr>
            <a:r>
              <a:rPr lang="en-US" b="1" dirty="0" smtClean="0"/>
              <a:t>class </a:t>
            </a:r>
            <a:r>
              <a:rPr lang="en-US" dirty="0" err="1" smtClean="0"/>
              <a:t>ClassName</a:t>
            </a:r>
            <a:r>
              <a:rPr lang="en-US" dirty="0" smtClean="0"/>
              <a:t>:                //</a:t>
            </a:r>
            <a:r>
              <a:rPr lang="en-US" sz="1400" dirty="0" smtClean="0"/>
              <a:t>'Optional class documentation string' </a:t>
            </a:r>
            <a:r>
              <a:rPr lang="en-US" sz="1400" dirty="0" err="1" smtClean="0"/>
              <a:t>class_suite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23554" name="Object 2" descr="ppt/media/image4.wmf"/>
          <p:cNvGraphicFramePr>
            <a:graphicFrameLocks/>
          </p:cNvGraphicFramePr>
          <p:nvPr/>
        </p:nvGraphicFramePr>
        <p:xfrm>
          <a:off x="500034" y="4071942"/>
          <a:ext cx="3484563" cy="2171700"/>
        </p:xfrm>
        <a:graphic>
          <a:graphicData uri="http://schemas.openxmlformats.org/presentationml/2006/ole">
            <p:oleObj spid="_x0000_s23554" r:id="rId3" imgW="2828571" imgH="1486107" progId="PBrush">
              <p:embed/>
            </p:oleObj>
          </a:graphicData>
        </a:graphic>
      </p:graphicFrame>
      <p:graphicFrame>
        <p:nvGraphicFramePr>
          <p:cNvPr id="23555" name="Object 3" descr="ppt/media/image5.wmf"/>
          <p:cNvGraphicFramePr>
            <a:graphicFrameLocks/>
          </p:cNvGraphicFramePr>
          <p:nvPr/>
        </p:nvGraphicFramePr>
        <p:xfrm>
          <a:off x="4429124" y="3857628"/>
          <a:ext cx="3763962" cy="2339975"/>
        </p:xfrm>
        <a:graphic>
          <a:graphicData uri="http://schemas.openxmlformats.org/presentationml/2006/ole">
            <p:oleObj spid="_x0000_s23555" r:id="rId4" imgW="2952381" imgH="140989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list the difference Procedural and Object Oriented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Division of Program</a:t>
            </a:r>
          </a:p>
          <a:p>
            <a:r>
              <a:rPr lang="en-US" dirty="0" smtClean="0"/>
              <a:t>Movement of Data</a:t>
            </a:r>
          </a:p>
          <a:p>
            <a:r>
              <a:rPr lang="en-US" dirty="0" smtClean="0"/>
              <a:t>Approach 	</a:t>
            </a:r>
          </a:p>
          <a:p>
            <a:r>
              <a:rPr lang="en-US" dirty="0" smtClean="0"/>
              <a:t>Inheritance</a:t>
            </a:r>
          </a:p>
          <a:p>
            <a:r>
              <a:rPr lang="en-US" dirty="0" smtClean="0"/>
              <a:t>Reusability of Code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</a:p>
          <a:p>
            <a:r>
              <a:rPr lang="en-US" dirty="0" smtClean="0"/>
              <a:t>object</a:t>
            </a:r>
          </a:p>
          <a:p>
            <a:r>
              <a:rPr lang="en-US" dirty="0" smtClean="0"/>
              <a:t>abstraction</a:t>
            </a:r>
          </a:p>
          <a:p>
            <a:r>
              <a:rPr lang="en-US" dirty="0" err="1" smtClean="0"/>
              <a:t>encapsultaion</a:t>
            </a:r>
            <a:endParaRPr lang="en-US" dirty="0" smtClean="0"/>
          </a:p>
          <a:p>
            <a:r>
              <a:rPr lang="en-US" dirty="0" smtClean="0"/>
              <a:t>inheritance</a:t>
            </a:r>
          </a:p>
          <a:p>
            <a:r>
              <a:rPr lang="en-US" dirty="0" smtClean="0"/>
              <a:t>polymorphism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6072230"/>
          </a:xfrm>
        </p:spPr>
        <p:txBody>
          <a:bodyPr/>
          <a:lstStyle/>
          <a:p>
            <a:r>
              <a:rPr lang="en-US" dirty="0" smtClean="0"/>
              <a:t>blue print which followed by objects.</a:t>
            </a:r>
          </a:p>
          <a:p>
            <a:r>
              <a:rPr lang="en-US" dirty="0" smtClean="0"/>
              <a:t>logical structure with behavior</a:t>
            </a:r>
          </a:p>
          <a:p>
            <a:r>
              <a:rPr lang="en-US" dirty="0" smtClean="0"/>
              <a:t>object:</a:t>
            </a:r>
          </a:p>
          <a:p>
            <a:pPr lvl="1"/>
            <a:r>
              <a:rPr lang="en-US" dirty="0" smtClean="0"/>
              <a:t>instance of class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>
              <a:buNone/>
            </a:pPr>
            <a:r>
              <a:rPr lang="en-US" dirty="0" smtClean="0"/>
              <a:t>class is logical structure 		object is physical entity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/>
          <p:nvPr/>
        </p:nvGraphicFramePr>
        <p:xfrm>
          <a:off x="2214546" y="2557466"/>
          <a:ext cx="426656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</a:tblGrid>
              <a:tr h="2976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class</a:t>
                      </a:r>
                    </a:p>
                  </a:txBody>
                  <a:tcPr/>
                </a:tc>
              </a:tr>
              <a:tr h="5209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attributes</a:t>
                      </a:r>
                    </a:p>
                    <a:p>
                      <a:pPr algn="ctr"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2976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functions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1643042" y="4569162"/>
          <a:ext cx="1803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/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err="1"/>
                        <a:t>roll_no</a:t>
                      </a:r>
                      <a:endParaRPr lang="en-US" dirty="0"/>
                    </a:p>
                    <a:p>
                      <a:pPr algn="ctr">
                        <a:buNone/>
                      </a:pPr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write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read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5983310" y="4262141"/>
          <a:ext cx="1803400" cy="2167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/>
              </a:tblGrid>
              <a:tr h="6127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XYZ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roll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name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branch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read()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write()(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Abstractions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Hidding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showing essential details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binding of data and functions into a single entity.</a:t>
            </a:r>
          </a:p>
          <a:p>
            <a:r>
              <a:rPr lang="en-US" dirty="0" smtClean="0"/>
              <a:t>access </a:t>
            </a:r>
            <a:r>
              <a:rPr lang="en-US" dirty="0" err="1" smtClean="0"/>
              <a:t>specifier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public</a:t>
            </a:r>
          </a:p>
          <a:p>
            <a:pPr lvl="1"/>
            <a:r>
              <a:rPr lang="en-US" dirty="0" err="1" smtClean="0"/>
              <a:t>protected:only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private: only class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derived class inherits properties from base class</a:t>
            </a:r>
          </a:p>
          <a:p>
            <a:r>
              <a:rPr lang="en-US" dirty="0" smtClean="0"/>
              <a:t>derived class</a:t>
            </a:r>
          </a:p>
          <a:p>
            <a:r>
              <a:rPr lang="en-US" dirty="0" smtClean="0"/>
              <a:t>based class</a:t>
            </a:r>
          </a:p>
          <a:p>
            <a:endParaRPr lang="en-US" dirty="0"/>
          </a:p>
        </p:txBody>
      </p:sp>
      <p:pic>
        <p:nvPicPr>
          <p:cNvPr id="4" name="image5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5918" y="3286124"/>
            <a:ext cx="5246694" cy="280829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Polymorphism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same method in different context.</a:t>
            </a:r>
          </a:p>
          <a:p>
            <a:r>
              <a:rPr lang="en-US" dirty="0" smtClean="0"/>
              <a:t>method with same name implementing  different way</a:t>
            </a:r>
          </a:p>
          <a:p>
            <a:r>
              <a:rPr lang="en-US" dirty="0" smtClean="0"/>
              <a:t>+</a:t>
            </a:r>
          </a:p>
          <a:p>
            <a:endParaRPr lang="en-US" dirty="0"/>
          </a:p>
        </p:txBody>
      </p:sp>
      <p:pic>
        <p:nvPicPr>
          <p:cNvPr id="4" name="image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32" y="3143248"/>
            <a:ext cx="556895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 Instance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Institution:</a:t>
            </a:r>
            <a:endParaRPr lang="en-US" dirty="0" smtClean="0"/>
          </a:p>
          <a:p>
            <a:pPr lvl="1"/>
            <a:r>
              <a:rPr lang="en-IN" dirty="0" smtClean="0"/>
              <a:t>Faculty Details</a:t>
            </a:r>
          </a:p>
          <a:p>
            <a:pPr lvl="1"/>
            <a:r>
              <a:rPr lang="en-IN" dirty="0" smtClean="0"/>
              <a:t>Students Details</a:t>
            </a:r>
          </a:p>
          <a:p>
            <a:pPr lvl="1"/>
            <a:r>
              <a:rPr lang="en-IN" dirty="0" smtClean="0"/>
              <a:t>Non Faculty Details</a:t>
            </a:r>
          </a:p>
          <a:p>
            <a:pPr lvl="1"/>
            <a:r>
              <a:rPr lang="en-IN" dirty="0" smtClean="0"/>
              <a:t>Other Details</a:t>
            </a:r>
          </a:p>
          <a:p>
            <a:r>
              <a:rPr lang="en-IN" dirty="0" smtClean="0"/>
              <a:t>Personal Details : : Name , DOB, Address</a:t>
            </a:r>
          </a:p>
          <a:p>
            <a:r>
              <a:rPr lang="en-IN" dirty="0" smtClean="0"/>
              <a:t>Faculty Details :  Designation, salary, </a:t>
            </a:r>
            <a:r>
              <a:rPr lang="en-IN" dirty="0" err="1" smtClean="0"/>
              <a:t>Attendence</a:t>
            </a:r>
            <a:endParaRPr lang="en-IN" dirty="0" smtClean="0"/>
          </a:p>
          <a:p>
            <a:r>
              <a:rPr lang="en-IN" dirty="0" smtClean="0"/>
              <a:t>Students Details : </a:t>
            </a:r>
            <a:r>
              <a:rPr lang="en-IN" smtClean="0"/>
              <a:t>Progress, </a:t>
            </a:r>
            <a:r>
              <a:rPr lang="en-IN" dirty="0" err="1" smtClean="0"/>
              <a:t>Attendence</a:t>
            </a:r>
            <a:endParaRPr lang="en-IN" dirty="0" smtClean="0"/>
          </a:p>
          <a:p>
            <a:r>
              <a:rPr lang="en-IN" dirty="0" smtClean="0"/>
              <a:t>Non Faculty Details : Designation, salary,  </a:t>
            </a:r>
            <a:r>
              <a:rPr lang="en-IN" dirty="0" err="1" smtClean="0"/>
              <a:t>Attendence</a:t>
            </a: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 lvl="1"/>
            <a:endParaRPr lang="en-IN" dirty="0" smtClean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71504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class Point:</a:t>
            </a:r>
          </a:p>
          <a:p>
            <a:pPr>
              <a:buNone/>
            </a:pPr>
            <a:r>
              <a:rPr lang="en-US" dirty="0" smtClean="0"/>
              <a:t>	def</a:t>
            </a:r>
            <a:r>
              <a:rPr lang="en-US" u="heavy" dirty="0" smtClean="0"/>
              <a:t> </a:t>
            </a:r>
            <a:r>
              <a:rPr lang="en-US" b="1" dirty="0" smtClean="0"/>
              <a:t>init</a:t>
            </a:r>
            <a:r>
              <a:rPr lang="en-US" b="1" u="heavy" dirty="0" smtClean="0"/>
              <a:t> </a:t>
            </a:r>
            <a:r>
              <a:rPr lang="en-US" b="1" dirty="0" smtClean="0"/>
              <a:t>(</a:t>
            </a:r>
            <a:r>
              <a:rPr lang="en-US" b="1" dirty="0" err="1" smtClean="0"/>
              <a:t>self,a</a:t>
            </a:r>
            <a:r>
              <a:rPr lang="en-US" b="1" dirty="0" smtClean="0"/>
              <a:t>=0,b=0)</a:t>
            </a:r>
            <a:r>
              <a:rPr lang="en-US" dirty="0" smtClean="0"/>
              <a:t>: 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self.x</a:t>
            </a:r>
            <a:r>
              <a:rPr lang="en-US" dirty="0" smtClean="0"/>
              <a:t>=a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self.y</a:t>
            </a:r>
            <a:r>
              <a:rPr lang="en-US" dirty="0" smtClean="0"/>
              <a:t>=b</a:t>
            </a:r>
          </a:p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def</a:t>
            </a:r>
            <a:r>
              <a:rPr lang="en-US" u="heavy" dirty="0" smtClean="0"/>
              <a:t> </a:t>
            </a:r>
            <a:r>
              <a:rPr lang="en-US" b="1" dirty="0" err="1" smtClean="0"/>
              <a:t>str</a:t>
            </a:r>
            <a:r>
              <a:rPr lang="en-US" b="1" u="heavy" dirty="0" smtClean="0"/>
              <a:t> </a:t>
            </a:r>
            <a:r>
              <a:rPr lang="en-US" b="1" dirty="0" smtClean="0"/>
              <a:t>(self)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	return "(%</a:t>
            </a:r>
            <a:r>
              <a:rPr lang="en-US" dirty="0" err="1" smtClean="0"/>
              <a:t>d,%d</a:t>
            </a:r>
            <a:r>
              <a:rPr lang="en-US" dirty="0" smtClean="0"/>
              <a:t>)"%(</a:t>
            </a:r>
            <a:r>
              <a:rPr lang="en-US" dirty="0" err="1" smtClean="0"/>
              <a:t>self.x</a:t>
            </a:r>
            <a:r>
              <a:rPr lang="en-US" dirty="0" smtClean="0"/>
              <a:t>, </a:t>
            </a:r>
            <a:r>
              <a:rPr lang="en-US" dirty="0" err="1" smtClean="0"/>
              <a:t>self.y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b="1" dirty="0" smtClean="0"/>
              <a:t> 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def</a:t>
            </a:r>
            <a:r>
              <a:rPr lang="en-US" u="heavy" dirty="0" smtClean="0"/>
              <a:t> </a:t>
            </a:r>
            <a:r>
              <a:rPr lang="en-US" b="1" dirty="0" smtClean="0"/>
              <a:t>add</a:t>
            </a:r>
            <a:r>
              <a:rPr lang="en-US" b="1" u="heavy" dirty="0" smtClean="0"/>
              <a:t> </a:t>
            </a:r>
            <a:r>
              <a:rPr lang="en-US" b="1" dirty="0" smtClean="0"/>
              <a:t>(self, p2)</a:t>
            </a:r>
            <a:r>
              <a:rPr lang="en-US" dirty="0" smtClean="0"/>
              <a:t>: </a:t>
            </a:r>
          </a:p>
          <a:p>
            <a:pPr>
              <a:buNone/>
            </a:pPr>
            <a:r>
              <a:rPr lang="en-US" dirty="0" smtClean="0"/>
              <a:t>		p3=Point() </a:t>
            </a:r>
          </a:p>
          <a:p>
            <a:pPr>
              <a:buNone/>
            </a:pPr>
            <a:r>
              <a:rPr lang="en-US" dirty="0" smtClean="0"/>
              <a:t>		p3.x=self.x+p2.x </a:t>
            </a:r>
          </a:p>
          <a:p>
            <a:pPr>
              <a:buNone/>
            </a:pPr>
            <a:r>
              <a:rPr lang="en-US" dirty="0" smtClean="0"/>
              <a:t>		p3.y=self.y+p2.y </a:t>
            </a:r>
          </a:p>
          <a:p>
            <a:pPr>
              <a:buNone/>
            </a:pPr>
            <a:r>
              <a:rPr lang="en-US" dirty="0" smtClean="0"/>
              <a:t>		return p3</a:t>
            </a:r>
          </a:p>
          <a:p>
            <a:pPr>
              <a:buNone/>
            </a:pPr>
            <a:r>
              <a:rPr lang="en-US" dirty="0" smtClean="0"/>
              <a:t>p1=Point(10,20) </a:t>
            </a:r>
          </a:p>
          <a:p>
            <a:pPr>
              <a:buNone/>
            </a:pPr>
            <a:r>
              <a:rPr lang="en-US" dirty="0" smtClean="0"/>
              <a:t>p2=Point() </a:t>
            </a:r>
          </a:p>
          <a:p>
            <a:pPr>
              <a:buNone/>
            </a:pPr>
            <a:r>
              <a:rPr lang="en-US" dirty="0" smtClean="0"/>
              <a:t>print("P1 is:",p1)</a:t>
            </a:r>
          </a:p>
          <a:p>
            <a:pPr>
              <a:buNone/>
            </a:pPr>
            <a:r>
              <a:rPr lang="en-US" dirty="0" smtClean="0"/>
              <a:t>print("P2 is:",p2)</a:t>
            </a:r>
          </a:p>
          <a:p>
            <a:pPr>
              <a:buNone/>
            </a:pPr>
            <a:r>
              <a:rPr lang="en-US" dirty="0" smtClean="0"/>
              <a:t>p4=p1+p2 </a:t>
            </a:r>
          </a:p>
          <a:p>
            <a:pPr>
              <a:buNone/>
            </a:pPr>
            <a:r>
              <a:rPr lang="en-US" dirty="0" smtClean="0"/>
              <a:t>print("Sum is:",p4)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#reading string</a:t>
            </a:r>
          </a:p>
          <a:p>
            <a:pPr>
              <a:buNone/>
            </a:pPr>
            <a:r>
              <a:rPr lang="en-US" dirty="0" smtClean="0"/>
              <a:t>string=input("enter the string")</a:t>
            </a:r>
          </a:p>
          <a:p>
            <a:pPr>
              <a:buNone/>
            </a:pPr>
            <a:r>
              <a:rPr lang="en-US" dirty="0" smtClean="0"/>
              <a:t>print(string)</a:t>
            </a:r>
          </a:p>
          <a:p>
            <a:pPr>
              <a:buNone/>
            </a:pPr>
            <a:r>
              <a:rPr lang="en-US" dirty="0" smtClean="0"/>
              <a:t>------</a:t>
            </a:r>
          </a:p>
          <a:p>
            <a:pPr>
              <a:buNone/>
            </a:pPr>
            <a:r>
              <a:rPr lang="en-US" dirty="0" smtClean="0"/>
              <a:t>enter the string good morning have a nice day good morning have a nice day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Example:reading</a:t>
            </a:r>
            <a:r>
              <a:rPr lang="en-US" dirty="0" smtClean="0"/>
              <a:t> string from user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>
            <a:normAutofit/>
          </a:bodyPr>
          <a:lstStyle/>
          <a:p>
            <a:r>
              <a:rPr lang="en-IN" sz="4400" dirty="0" smtClean="0"/>
              <a:t>Key points to remember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50072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Create a </a:t>
            </a:r>
            <a:r>
              <a:rPr lang="en-US" dirty="0" smtClean="0"/>
              <a:t>Class :	</a:t>
            </a:r>
            <a:r>
              <a:rPr lang="en-US" dirty="0" smtClean="0"/>
              <a:t>class </a:t>
            </a:r>
            <a:r>
              <a:rPr lang="en-US" dirty="0" err="1" smtClean="0"/>
              <a:t>MyClass</a:t>
            </a:r>
            <a:r>
              <a:rPr lang="en-US" dirty="0" smtClean="0"/>
              <a:t>:</a:t>
            </a:r>
          </a:p>
          <a:p>
            <a:r>
              <a:rPr lang="en-US" dirty="0" smtClean="0"/>
              <a:t>Create </a:t>
            </a:r>
            <a:r>
              <a:rPr lang="en-US" dirty="0" smtClean="0"/>
              <a:t>Object :	</a:t>
            </a:r>
            <a:r>
              <a:rPr lang="en-US" dirty="0" smtClean="0"/>
              <a:t>p1 = </a:t>
            </a:r>
            <a:r>
              <a:rPr lang="en-US" dirty="0" err="1" smtClean="0"/>
              <a:t>MyClass</a:t>
            </a:r>
            <a:r>
              <a:rPr lang="en-US" dirty="0" smtClean="0"/>
              <a:t>()</a:t>
            </a:r>
          </a:p>
          <a:p>
            <a:r>
              <a:rPr lang="en-US" dirty="0" smtClean="0"/>
              <a:t>The __init__() 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built-in __init__() </a:t>
            </a:r>
            <a:r>
              <a:rPr lang="en-US" dirty="0" smtClean="0"/>
              <a:t>function every class</a:t>
            </a:r>
          </a:p>
          <a:p>
            <a:pPr lvl="1"/>
            <a:r>
              <a:rPr lang="en-US" dirty="0" smtClean="0"/>
              <a:t>which is always executed when the class is being </a:t>
            </a:r>
            <a:r>
              <a:rPr lang="en-US" dirty="0" smtClean="0"/>
              <a:t>initiated</a:t>
            </a:r>
          </a:p>
          <a:p>
            <a:pPr lvl="1"/>
            <a:r>
              <a:rPr lang="en-US" dirty="0" smtClean="0"/>
              <a:t>We use to </a:t>
            </a:r>
            <a:r>
              <a:rPr lang="en-US" dirty="0" smtClean="0"/>
              <a:t>assign values to object properties</a:t>
            </a:r>
          </a:p>
          <a:p>
            <a:r>
              <a:rPr lang="en-US" dirty="0" smtClean="0"/>
              <a:t>Object </a:t>
            </a:r>
            <a:r>
              <a:rPr lang="en-US" dirty="0" smtClean="0"/>
              <a:t>Methods :	</a:t>
            </a:r>
            <a:r>
              <a:rPr lang="en-US" dirty="0" smtClean="0"/>
              <a:t>p1.myfunc</a:t>
            </a:r>
            <a:r>
              <a:rPr lang="en-US" dirty="0" smtClean="0"/>
              <a:t>()</a:t>
            </a:r>
            <a:endParaRPr lang="en-US" dirty="0" smtClean="0"/>
          </a:p>
          <a:p>
            <a:r>
              <a:rPr lang="en-US" dirty="0" smtClean="0"/>
              <a:t>The self </a:t>
            </a:r>
            <a:r>
              <a:rPr lang="en-US" dirty="0" smtClean="0"/>
              <a:t>Parameter :</a:t>
            </a:r>
          </a:p>
          <a:p>
            <a:pPr lvl="1"/>
            <a:r>
              <a:rPr lang="en-US" sz="2300" dirty="0" smtClean="0"/>
              <a:t>reference to the current instance of the class</a:t>
            </a:r>
          </a:p>
          <a:p>
            <a:r>
              <a:rPr lang="en-US" dirty="0" smtClean="0"/>
              <a:t>Modify Object </a:t>
            </a:r>
            <a:r>
              <a:rPr lang="en-US" dirty="0" smtClean="0"/>
              <a:t>Properties :	</a:t>
            </a:r>
            <a:r>
              <a:rPr lang="en-US" dirty="0" smtClean="0"/>
              <a:t>p1.age = 40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Delete Object </a:t>
            </a:r>
            <a:r>
              <a:rPr lang="en-US" dirty="0" smtClean="0"/>
              <a:t>Properties :</a:t>
            </a:r>
            <a:r>
              <a:rPr lang="en-US" sz="2200" dirty="0" smtClean="0"/>
              <a:t>	</a:t>
            </a:r>
            <a:r>
              <a:rPr lang="en-US" sz="2200" dirty="0" smtClean="0"/>
              <a:t>del p1.age</a:t>
            </a:r>
            <a:endParaRPr lang="en-US" sz="2200" dirty="0" smtClean="0"/>
          </a:p>
          <a:p>
            <a:pPr lvl="1"/>
            <a:r>
              <a:rPr lang="en-US" sz="2200" dirty="0" smtClean="0"/>
              <a:t>delete properties on objects by using the del keyword</a:t>
            </a:r>
          </a:p>
          <a:p>
            <a:r>
              <a:rPr lang="en-US" dirty="0" smtClean="0"/>
              <a:t>Delete </a:t>
            </a:r>
            <a:r>
              <a:rPr lang="en-US" dirty="0" smtClean="0"/>
              <a:t>Objects :</a:t>
            </a:r>
            <a:r>
              <a:rPr lang="en-US" sz="2200" dirty="0" smtClean="0"/>
              <a:t>	</a:t>
            </a:r>
            <a:r>
              <a:rPr lang="en-US" sz="1900" dirty="0" smtClean="0"/>
              <a:t>del p1</a:t>
            </a:r>
            <a:endParaRPr lang="en-US" sz="1900" dirty="0" smtClean="0"/>
          </a:p>
          <a:p>
            <a:pPr lvl="1"/>
            <a:r>
              <a:rPr lang="en-US" sz="1900" dirty="0" smtClean="0"/>
              <a:t>delete objects by using the del keyword</a:t>
            </a:r>
          </a:p>
          <a:p>
            <a:r>
              <a:rPr lang="en-US" dirty="0" smtClean="0"/>
              <a:t>The pass </a:t>
            </a:r>
            <a:r>
              <a:rPr lang="en-US" dirty="0" smtClean="0"/>
              <a:t>Statement : </a:t>
            </a:r>
          </a:p>
          <a:p>
            <a:pPr lvl="1"/>
            <a:r>
              <a:rPr lang="en-US" sz="2100" dirty="0" smtClean="0"/>
              <a:t>Class cannot be empty</a:t>
            </a:r>
          </a:p>
          <a:p>
            <a:pPr lvl="1"/>
            <a:r>
              <a:rPr lang="en-US" sz="2100" dirty="0" smtClean="0"/>
              <a:t>F</a:t>
            </a:r>
            <a:r>
              <a:rPr lang="en-US" sz="2100" dirty="0" smtClean="0"/>
              <a:t>or </a:t>
            </a:r>
            <a:r>
              <a:rPr lang="en-US" sz="2100" dirty="0" smtClean="0"/>
              <a:t>some reason have a class definition with no content</a:t>
            </a:r>
            <a:endParaRPr lang="en-US" sz="26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43636" y="5711627"/>
            <a:ext cx="1643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class Person:</a:t>
            </a:r>
            <a:br>
              <a:rPr lang="en-US" dirty="0" smtClean="0"/>
            </a:br>
            <a:r>
              <a:rPr lang="en-US" dirty="0" smtClean="0"/>
              <a:t>  pass</a:t>
            </a:r>
            <a:endParaRPr lang="en-US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/>
              <a:t>Self Parameter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class Person:</a:t>
            </a:r>
            <a:br>
              <a:rPr lang="en-US" dirty="0" smtClean="0"/>
            </a:br>
            <a:r>
              <a:rPr lang="en-US" dirty="0" smtClean="0"/>
              <a:t>  def __init__(</a:t>
            </a:r>
            <a:r>
              <a:rPr lang="en-US" dirty="0" err="1" smtClean="0"/>
              <a:t>mysillyobject</a:t>
            </a:r>
            <a:r>
              <a:rPr lang="en-US" dirty="0" smtClean="0"/>
              <a:t>, name, age):</a:t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smtClean="0"/>
              <a:t>	mysillyobject.name </a:t>
            </a:r>
            <a:r>
              <a:rPr lang="en-US" dirty="0" smtClean="0"/>
              <a:t>= name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mysillyobject.age</a:t>
            </a:r>
            <a:r>
              <a:rPr lang="en-US" dirty="0" smtClean="0"/>
              <a:t> </a:t>
            </a:r>
            <a:r>
              <a:rPr lang="en-US" dirty="0" smtClean="0"/>
              <a:t>= age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def </a:t>
            </a:r>
            <a:r>
              <a:rPr lang="en-US" dirty="0" err="1" smtClean="0"/>
              <a:t>myfunc</a:t>
            </a:r>
            <a:r>
              <a:rPr lang="en-US" dirty="0" smtClean="0"/>
              <a:t>(</a:t>
            </a:r>
            <a:r>
              <a:rPr lang="en-US" dirty="0" err="1" smtClean="0"/>
              <a:t>abc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smtClean="0"/>
              <a:t>	print</a:t>
            </a:r>
            <a:r>
              <a:rPr lang="en-US" dirty="0" smtClean="0"/>
              <a:t>("Hello my name is " + </a:t>
            </a:r>
            <a:r>
              <a:rPr lang="en-US" dirty="0" smtClean="0"/>
              <a:t>abc.name)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p1 </a:t>
            </a:r>
            <a:r>
              <a:rPr lang="en-US" dirty="0" smtClean="0"/>
              <a:t>= Person("John", </a:t>
            </a:r>
            <a:r>
              <a:rPr lang="en-US" dirty="0" smtClean="0"/>
              <a:t>36)</a:t>
            </a:r>
          </a:p>
          <a:p>
            <a:pPr>
              <a:buNone/>
            </a:pPr>
            <a:r>
              <a:rPr lang="en-US" dirty="0" smtClean="0"/>
              <a:t>p1.myfunc</a:t>
            </a:r>
            <a:r>
              <a:rPr lang="en-US" dirty="0" smtClean="0"/>
              <a:t>()</a:t>
            </a:r>
            <a:endParaRPr lang="en-US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functions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US" dirty="0" smtClean="0"/>
              <a:t>syntax:</a:t>
            </a:r>
          </a:p>
          <a:p>
            <a:pPr lvl="2"/>
            <a:r>
              <a:rPr lang="en-US" dirty="0" smtClean="0"/>
              <a:t>object.name=</a:t>
            </a:r>
            <a:r>
              <a:rPr lang="en-US" dirty="0" err="1" smtClean="0"/>
              <a:t>class_name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/>
        </p:nvGraphicFramePr>
        <p:xfrm>
          <a:off x="513080" y="3122295"/>
          <a:ext cx="2607310" cy="190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7310"/>
              </a:tblGrid>
              <a:tr h="4229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roll_no</a:t>
                      </a:r>
                    </a:p>
                    <a:p>
                      <a:pPr algn="ctr">
                        <a:buNone/>
                      </a:pPr>
                      <a:r>
                        <a:rPr lang="en-US"/>
                        <a:t>name</a:t>
                      </a:r>
                    </a:p>
                  </a:txBody>
                  <a:tcPr/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write</a:t>
                      </a:r>
                    </a:p>
                    <a:p>
                      <a:pPr algn="ctr">
                        <a:buNone/>
                      </a:pPr>
                      <a:r>
                        <a:rPr lang="en-US"/>
                        <a:t>read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3676676" y="1371292"/>
            <a:ext cx="4610100" cy="34150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Syntax:</a:t>
            </a: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class </a:t>
            </a:r>
            <a:r>
              <a:rPr lang="en-US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class_name</a:t>
            </a:r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:</a:t>
            </a:r>
          </a:p>
          <a:p>
            <a:endParaRPr lang="en-US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---------</a:t>
            </a: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----------</a:t>
            </a: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data</a:t>
            </a: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---------</a:t>
            </a: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-----------</a:t>
            </a: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function1</a:t>
            </a: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function2</a:t>
            </a: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...........</a:t>
            </a:r>
          </a:p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	............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8838"/>
            <a:ext cx="8229600" cy="4389120"/>
          </a:xfrm>
        </p:spPr>
        <p:txBody>
          <a:bodyPr/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functions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US" dirty="0" smtClean="0"/>
              <a:t>syntax:</a:t>
            </a:r>
          </a:p>
          <a:p>
            <a:pPr lvl="2"/>
            <a:r>
              <a:rPr lang="en-US" dirty="0" smtClean="0"/>
              <a:t>object.name=</a:t>
            </a:r>
            <a:r>
              <a:rPr lang="en-US" dirty="0" err="1" smtClean="0"/>
              <a:t>class_name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/>
        </p:nvGraphicFramePr>
        <p:xfrm>
          <a:off x="513080" y="3122295"/>
          <a:ext cx="2607310" cy="1903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7310"/>
              </a:tblGrid>
              <a:tr h="4229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roll_no</a:t>
                      </a:r>
                    </a:p>
                    <a:p>
                      <a:pPr algn="ctr">
                        <a:buNone/>
                      </a:pPr>
                      <a:r>
                        <a:rPr lang="en-US"/>
                        <a:t>name</a:t>
                      </a:r>
                    </a:p>
                  </a:txBody>
                  <a:tcPr/>
                </a:tc>
              </a:tr>
              <a:tr h="740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write</a:t>
                      </a:r>
                    </a:p>
                    <a:p>
                      <a:pPr algn="ctr">
                        <a:buNone/>
                      </a:pPr>
                      <a:r>
                        <a:rPr lang="en-US"/>
                        <a:t>read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007582" y="1357298"/>
            <a:ext cx="42791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class  Student:</a:t>
            </a:r>
          </a:p>
          <a:p>
            <a:r>
              <a:rPr lang="en-IN" dirty="0" smtClean="0"/>
              <a:t>        	</a:t>
            </a:r>
            <a:r>
              <a:rPr lang="en-IN" dirty="0" err="1" smtClean="0"/>
              <a:t>Student_RollNo</a:t>
            </a:r>
            <a:r>
              <a:rPr lang="en-IN" dirty="0" smtClean="0"/>
              <a:t>=10</a:t>
            </a:r>
          </a:p>
          <a:p>
            <a:r>
              <a:rPr lang="en-IN" dirty="0" smtClean="0"/>
              <a:t>         	</a:t>
            </a:r>
            <a:r>
              <a:rPr lang="en-IN" dirty="0" err="1" smtClean="0"/>
              <a:t>Student_Name</a:t>
            </a:r>
            <a:r>
              <a:rPr lang="en-IN" dirty="0" smtClean="0"/>
              <a:t>=“John”</a:t>
            </a:r>
          </a:p>
          <a:p>
            <a:r>
              <a:rPr lang="en-IN" dirty="0" smtClean="0"/>
              <a:t>	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functions</a:t>
            </a:r>
            <a:endParaRPr 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3681" y="285728"/>
            <a:ext cx="6538913" cy="276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142844" y="714356"/>
            <a:ext cx="7143800" cy="60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cs typeface="Arial" pitchFamily="34" charset="0"/>
              </a:rPr>
              <a:t>class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Dog: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  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cs typeface="Arial" pitchFamily="34" charset="0"/>
              </a:rPr>
              <a:t># A simple class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  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cs typeface="Arial" pitchFamily="34" charset="0"/>
              </a:rPr>
              <a:t># attribute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  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attr1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Arial" pitchFamily="34" charset="0"/>
              </a:rPr>
              <a:t>"mammal"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  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attr2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Arial" pitchFamily="34" charset="0"/>
              </a:rPr>
              <a:t>"dog"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  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cs typeface="Arial" pitchFamily="34" charset="0"/>
              </a:rPr>
              <a:t># A sample method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   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cs typeface="Arial" pitchFamily="34" charset="0"/>
              </a:rPr>
              <a:t>def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fun(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Arial" pitchFamily="34" charset="0"/>
              </a:rPr>
              <a:t>self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):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       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cs typeface="Arial" pitchFamily="34" charset="0"/>
              </a:rPr>
              <a:t>print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Arial" pitchFamily="34" charset="0"/>
              </a:rPr>
              <a:t>"I'm a"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,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Arial" pitchFamily="34" charset="0"/>
              </a:rPr>
              <a:t>self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.attr1)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      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1493"/>
                </a:solidFill>
                <a:effectLst/>
                <a:latin typeface="Consolas" pitchFamily="49" charset="0"/>
                <a:cs typeface="Arial" pitchFamily="34" charset="0"/>
              </a:rPr>
              <a:t>print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Arial" pitchFamily="34" charset="0"/>
              </a:rPr>
              <a:t>"I'm a"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,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itchFamily="49" charset="0"/>
                <a:cs typeface="Arial" pitchFamily="34" charset="0"/>
              </a:rPr>
              <a:t>self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.attr2)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cs typeface="Arial" pitchFamily="34" charset="0"/>
              </a:rPr>
              <a:t># Driver code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cs typeface="Arial" pitchFamily="34" charset="0"/>
              </a:rPr>
              <a:t># Object instantiation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Rodger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Dog()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itchFamily="49" charset="0"/>
                <a:cs typeface="Arial" pitchFamily="34" charset="0"/>
              </a:rPr>
              <a:t> 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cs typeface="Arial" pitchFamily="34" charset="0"/>
              </a:rPr>
              <a:t># Accessing class attributes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Consolas" pitchFamily="49" charset="0"/>
                <a:cs typeface="Arial" pitchFamily="34" charset="0"/>
              </a:rPr>
              <a:t># and method through objects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1493"/>
                </a:solidFill>
                <a:effectLst/>
                <a:latin typeface="Consolas" pitchFamily="49" charset="0"/>
                <a:cs typeface="Arial" pitchFamily="34" charset="0"/>
              </a:rPr>
              <a:t>print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(Rodger.attr1)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Arial" pitchFamily="34" charset="0"/>
              </a:rPr>
              <a:t>Rodger.fun()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8229600" cy="1143000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1964"/>
            <a:ext cx="4038600" cy="4397366"/>
          </a:xfrm>
        </p:spPr>
        <p:txBody>
          <a:bodyPr/>
          <a:lstStyle/>
          <a:p>
            <a:r>
              <a:rPr lang="en-US" dirty="0"/>
              <a:t>self</a:t>
            </a:r>
            <a:r>
              <a:rPr lang="en-US" dirty="0" smtClean="0"/>
              <a:t>: </a:t>
            </a:r>
            <a:r>
              <a:rPr lang="en-US" dirty="0" err="1" smtClean="0"/>
              <a:t>implict</a:t>
            </a:r>
            <a:r>
              <a:rPr lang="en-US" dirty="0" smtClean="0"/>
              <a:t> </a:t>
            </a:r>
            <a:r>
              <a:rPr lang="en-US" dirty="0"/>
              <a:t>instance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#example for simple class</a:t>
            </a:r>
          </a:p>
          <a:p>
            <a:pPr marL="0" indent="0">
              <a:buNone/>
            </a:pPr>
            <a:r>
              <a:rPr lang="en-US" dirty="0"/>
              <a:t>class student: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roll_no</a:t>
            </a:r>
            <a:r>
              <a:rPr lang="en-US" dirty="0"/>
              <a:t>=77</a:t>
            </a:r>
          </a:p>
          <a:p>
            <a:pPr marL="0" indent="0">
              <a:buNone/>
            </a:pPr>
            <a:r>
              <a:rPr lang="en-US" dirty="0"/>
              <a:t>    name="</a:t>
            </a:r>
            <a:r>
              <a:rPr lang="en-US" dirty="0" err="1"/>
              <a:t>sukshma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branch="</a:t>
            </a:r>
            <a:r>
              <a:rPr lang="en-US" dirty="0" err="1"/>
              <a:t>cse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def read(self):</a:t>
            </a:r>
          </a:p>
          <a:p>
            <a:pPr marL="0" indent="0">
              <a:buNone/>
            </a:pPr>
            <a:r>
              <a:rPr lang="en-US" dirty="0"/>
              <a:t>        print("reading...")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6372"/>
            <a:ext cx="4038600" cy="5227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s1=student()</a:t>
            </a:r>
          </a:p>
          <a:p>
            <a:pPr marL="0" indent="0">
              <a:buNone/>
            </a:pPr>
            <a:r>
              <a:rPr lang="en-US" dirty="0"/>
              <a:t>print("</a:t>
            </a:r>
            <a:r>
              <a:rPr lang="en-US" dirty="0" err="1"/>
              <a:t>roll_no</a:t>
            </a:r>
            <a:r>
              <a:rPr lang="en-US" dirty="0"/>
              <a:t>:",s1.roll_no)</a:t>
            </a:r>
          </a:p>
          <a:p>
            <a:pPr marL="0" indent="0">
              <a:buNone/>
            </a:pPr>
            <a:r>
              <a:rPr lang="en-US" dirty="0"/>
              <a:t>print("Name:",s1.name)</a:t>
            </a:r>
          </a:p>
          <a:p>
            <a:pPr marL="0" indent="0">
              <a:buNone/>
            </a:pPr>
            <a:r>
              <a:rPr lang="en-US" dirty="0"/>
              <a:t>print("branch:",s1.branch)</a:t>
            </a:r>
          </a:p>
          <a:p>
            <a:pPr marL="0" indent="0">
              <a:buNone/>
            </a:pPr>
            <a:r>
              <a:rPr lang="en-US" dirty="0"/>
              <a:t>s1.read()</a:t>
            </a:r>
          </a:p>
          <a:p>
            <a:pPr marL="0" indent="0">
              <a:buNone/>
            </a:pPr>
            <a:r>
              <a:rPr lang="en-US" dirty="0"/>
              <a:t>-------</a:t>
            </a:r>
          </a:p>
          <a:p>
            <a:pPr marL="0" indent="0">
              <a:buNone/>
            </a:pPr>
            <a:r>
              <a:rPr lang="en-US" dirty="0" err="1"/>
              <a:t>roll_no</a:t>
            </a:r>
            <a:r>
              <a:rPr lang="en-US" dirty="0"/>
              <a:t>: 77</a:t>
            </a:r>
          </a:p>
          <a:p>
            <a:pPr marL="0" indent="0">
              <a:buNone/>
            </a:pPr>
            <a:r>
              <a:rPr lang="en-US" dirty="0"/>
              <a:t>Name: </a:t>
            </a:r>
            <a:r>
              <a:rPr lang="en-US" dirty="0" err="1"/>
              <a:t>sukshma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branch: </a:t>
            </a:r>
            <a:r>
              <a:rPr lang="en-US" dirty="0" err="1"/>
              <a:t>cse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reading...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#example for simple class</a:t>
            </a:r>
          </a:p>
          <a:p>
            <a:pPr marL="0" indent="0">
              <a:buNone/>
            </a:pPr>
            <a:r>
              <a:rPr lang="en-US"/>
              <a:t>class student:</a:t>
            </a:r>
          </a:p>
          <a:p>
            <a:pPr marL="0" indent="0">
              <a:buNone/>
            </a:pPr>
            <a:r>
              <a:rPr lang="en-US"/>
              <a:t>    roll_no=77</a:t>
            </a:r>
          </a:p>
          <a:p>
            <a:pPr marL="0" indent="0">
              <a:buNone/>
            </a:pPr>
            <a:r>
              <a:rPr lang="en-US"/>
              <a:t>    name="sukshma"</a:t>
            </a:r>
          </a:p>
          <a:p>
            <a:pPr marL="0" indent="0">
              <a:buNone/>
            </a:pPr>
            <a:r>
              <a:rPr lang="en-US"/>
              <a:t>    branch="cse"</a:t>
            </a:r>
          </a:p>
          <a:p>
            <a:pPr marL="0" indent="0">
              <a:buNone/>
            </a:pPr>
            <a:r>
              <a:rPr lang="en-US"/>
              <a:t>    def read(self):</a:t>
            </a:r>
          </a:p>
          <a:p>
            <a:pPr marL="0" indent="0">
              <a:buNone/>
            </a:pPr>
            <a:r>
              <a:rPr lang="en-US"/>
              <a:t>        rollno=5</a:t>
            </a:r>
          </a:p>
          <a:p>
            <a:pPr marL="0" indent="0">
              <a:buNone/>
            </a:pPr>
            <a:r>
              <a:rPr lang="en-US"/>
              <a:t>        print("rollno:",rollno)</a:t>
            </a:r>
          </a:p>
          <a:p>
            <a:pPr marL="0" indent="0">
              <a:buNone/>
            </a:pPr>
            <a:r>
              <a:rPr lang="en-US"/>
              <a:t>        print("reading...")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s1=student()</a:t>
            </a:r>
          </a:p>
          <a:p>
            <a:pPr marL="0" indent="0">
              <a:buNone/>
            </a:pPr>
            <a:r>
              <a:rPr lang="en-US"/>
              <a:t>print("roll_no:",s1.roll_no)</a:t>
            </a:r>
          </a:p>
          <a:p>
            <a:pPr marL="0" indent="0">
              <a:buNone/>
            </a:pPr>
            <a:r>
              <a:rPr lang="en-US"/>
              <a:t>print("Name:",s1.name)</a:t>
            </a:r>
          </a:p>
          <a:p>
            <a:pPr marL="0" indent="0">
              <a:buNone/>
            </a:pPr>
            <a:r>
              <a:rPr lang="en-US"/>
              <a:t>print("branch:",s1.branch)</a:t>
            </a:r>
          </a:p>
          <a:p>
            <a:pPr marL="0" indent="0">
              <a:buNone/>
            </a:pPr>
            <a:r>
              <a:rPr lang="en-US"/>
              <a:t>s1.read()</a:t>
            </a:r>
          </a:p>
          <a:p>
            <a:pPr marL="0" indent="0">
              <a:buNone/>
            </a:pPr>
            <a:r>
              <a:rPr lang="en-US"/>
              <a:t>----</a:t>
            </a:r>
          </a:p>
          <a:p>
            <a:pPr marL="0" indent="0">
              <a:buNone/>
            </a:pPr>
            <a:r>
              <a:rPr lang="en-US"/>
              <a:t>output:</a:t>
            </a:r>
          </a:p>
          <a:p>
            <a:pPr marL="0" indent="0">
              <a:buNone/>
            </a:pPr>
            <a:r>
              <a:rPr lang="en-US"/>
              <a:t>???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8"/>
            <a:ext cx="8229600" cy="1143000"/>
          </a:xfrm>
        </p:spPr>
        <p:txBody>
          <a:bodyPr/>
          <a:lstStyle/>
          <a:p>
            <a:r>
              <a:rPr lang="en-US" dirty="0"/>
              <a:t>example3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521809"/>
            <a:ext cx="6715601" cy="51219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#example for simple class</a:t>
            </a:r>
          </a:p>
          <a:p>
            <a:pPr marL="0" indent="0">
              <a:buNone/>
            </a:pPr>
            <a:r>
              <a:rPr lang="en-US" dirty="0"/>
              <a:t>class student: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roll_no</a:t>
            </a:r>
            <a:r>
              <a:rPr lang="en-US" dirty="0"/>
              <a:t>=77</a:t>
            </a:r>
          </a:p>
          <a:p>
            <a:pPr marL="0" indent="0">
              <a:buNone/>
            </a:pPr>
            <a:r>
              <a:rPr lang="en-US" dirty="0"/>
              <a:t>    name="</a:t>
            </a:r>
            <a:r>
              <a:rPr lang="en-US" dirty="0" err="1"/>
              <a:t>sukshma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branch="</a:t>
            </a:r>
            <a:r>
              <a:rPr lang="en-US" dirty="0" err="1"/>
              <a:t>cse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def read(self):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rollno</a:t>
            </a:r>
            <a:r>
              <a:rPr lang="en-US" dirty="0"/>
              <a:t>=5</a:t>
            </a:r>
          </a:p>
          <a:p>
            <a:pPr marL="0" indent="0">
              <a:buNone/>
            </a:pPr>
            <a:r>
              <a:rPr lang="en-US" dirty="0"/>
              <a:t>        print("</a:t>
            </a:r>
            <a:r>
              <a:rPr lang="en-US" dirty="0" err="1"/>
              <a:t>rollno</a:t>
            </a:r>
            <a:r>
              <a:rPr lang="en-US" dirty="0"/>
              <a:t>:",</a:t>
            </a:r>
            <a:r>
              <a:rPr lang="en-US" dirty="0" err="1"/>
              <a:t>rollno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print("instance </a:t>
            </a:r>
            <a:r>
              <a:rPr lang="en-US" dirty="0" err="1"/>
              <a:t>variable",self.roll_no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print("reading...")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22"/>
            <a:ext cx="8229600" cy="1143000"/>
          </a:xfrm>
        </p:spPr>
        <p:txBody>
          <a:bodyPr/>
          <a:lstStyle/>
          <a:p>
            <a:r>
              <a:rPr lang="en-US" dirty="0"/>
              <a:t>example 3(</a:t>
            </a:r>
            <a:r>
              <a:rPr lang="en-US" dirty="0" err="1"/>
              <a:t>conti</a:t>
            </a:r>
            <a:r>
              <a:rPr lang="en-US" dirty="0"/>
              <a:t>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7156133" cy="5683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s1=student()</a:t>
            </a:r>
          </a:p>
          <a:p>
            <a:pPr marL="0" indent="0">
              <a:buNone/>
            </a:pPr>
            <a:r>
              <a:rPr lang="en-US" dirty="0"/>
              <a:t>print("</a:t>
            </a:r>
            <a:r>
              <a:rPr lang="en-US" dirty="0" err="1"/>
              <a:t>roll_no</a:t>
            </a:r>
            <a:r>
              <a:rPr lang="en-US" dirty="0"/>
              <a:t>:",s1.roll_no)</a:t>
            </a:r>
          </a:p>
          <a:p>
            <a:pPr marL="0" indent="0">
              <a:buNone/>
            </a:pPr>
            <a:r>
              <a:rPr lang="en-US" dirty="0"/>
              <a:t>print("Name:",s1.name)</a:t>
            </a:r>
          </a:p>
          <a:p>
            <a:pPr marL="0" indent="0">
              <a:buNone/>
            </a:pPr>
            <a:r>
              <a:rPr lang="en-US" dirty="0"/>
              <a:t>print("branch:",s1.branch)</a:t>
            </a:r>
          </a:p>
          <a:p>
            <a:pPr marL="0" indent="0">
              <a:buNone/>
            </a:pPr>
            <a:r>
              <a:rPr lang="en-US" dirty="0"/>
              <a:t>s1.read()</a:t>
            </a:r>
          </a:p>
          <a:p>
            <a:pPr marL="0" indent="0">
              <a:buNone/>
            </a:pPr>
            <a:r>
              <a:rPr lang="en-US" dirty="0"/>
              <a:t>----------------</a:t>
            </a:r>
          </a:p>
          <a:p>
            <a:pPr marL="0" indent="0">
              <a:buNone/>
            </a:pPr>
            <a:r>
              <a:rPr lang="en-US" dirty="0" err="1"/>
              <a:t>output:roll_no</a:t>
            </a:r>
            <a:r>
              <a:rPr lang="en-US" dirty="0"/>
              <a:t>: 77</a:t>
            </a:r>
          </a:p>
          <a:p>
            <a:pPr marL="0" indent="0">
              <a:buNone/>
            </a:pPr>
            <a:r>
              <a:rPr lang="en-US" dirty="0"/>
              <a:t>Name: </a:t>
            </a:r>
            <a:r>
              <a:rPr lang="en-US" dirty="0" err="1"/>
              <a:t>sukshma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branch: </a:t>
            </a:r>
            <a:r>
              <a:rPr lang="en-US" dirty="0" err="1"/>
              <a:t>cse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rollno</a:t>
            </a:r>
            <a:r>
              <a:rPr lang="en-US" dirty="0"/>
              <a:t>: 5</a:t>
            </a:r>
          </a:p>
          <a:p>
            <a:pPr marL="0" indent="0">
              <a:buNone/>
            </a:pPr>
            <a:r>
              <a:rPr lang="en-US" dirty="0"/>
              <a:t>instance variable 77</a:t>
            </a:r>
          </a:p>
          <a:p>
            <a:pPr marL="0" indent="0">
              <a:buNone/>
            </a:pPr>
            <a:r>
              <a:rPr lang="en-US" dirty="0"/>
              <a:t>reading...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/>
          <a:p>
            <a:r>
              <a:rPr lang="en-US" dirty="0"/>
              <a:t>example 4: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6669405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#example for simple class</a:t>
            </a:r>
          </a:p>
          <a:p>
            <a:pPr marL="0" indent="0">
              <a:buNone/>
            </a:pPr>
            <a:r>
              <a:rPr lang="en-US" dirty="0"/>
              <a:t>class student: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roll_no</a:t>
            </a:r>
            <a:r>
              <a:rPr lang="en-US" dirty="0"/>
              <a:t>=77</a:t>
            </a:r>
          </a:p>
          <a:p>
            <a:pPr marL="0" indent="0">
              <a:buNone/>
            </a:pPr>
            <a:r>
              <a:rPr lang="en-US" dirty="0"/>
              <a:t>    name="</a:t>
            </a:r>
            <a:r>
              <a:rPr lang="en-US" dirty="0" err="1"/>
              <a:t>sukshma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branch="</a:t>
            </a:r>
            <a:r>
              <a:rPr lang="en-US" dirty="0" err="1"/>
              <a:t>cse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  def read(self):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rollno</a:t>
            </a:r>
            <a:r>
              <a:rPr lang="en-US" dirty="0"/>
              <a:t>=5</a:t>
            </a:r>
          </a:p>
          <a:p>
            <a:pPr marL="0" indent="0">
              <a:buNone/>
            </a:pPr>
            <a:r>
              <a:rPr lang="en-US" dirty="0"/>
              <a:t>        print("</a:t>
            </a:r>
            <a:r>
              <a:rPr lang="en-US" dirty="0" err="1"/>
              <a:t>rollno</a:t>
            </a:r>
            <a:r>
              <a:rPr lang="en-US" dirty="0"/>
              <a:t>:",</a:t>
            </a:r>
            <a:r>
              <a:rPr lang="en-US" dirty="0" err="1"/>
              <a:t>rollno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928802"/>
            <a:ext cx="743752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229600" cy="1143000"/>
          </a:xfrm>
        </p:spPr>
        <p:txBody>
          <a:bodyPr/>
          <a:lstStyle/>
          <a:p>
            <a:r>
              <a:rPr lang="en-US" dirty="0" err="1"/>
              <a:t>conti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095" y="1236345"/>
            <a:ext cx="7341394" cy="4953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  print("instance variable",self.roll_no)</a:t>
            </a:r>
          </a:p>
          <a:p>
            <a:pPr marL="0" indent="0">
              <a:buNone/>
            </a:pPr>
            <a:r>
              <a:rPr lang="en-US"/>
              <a:t>        print("reading...")</a:t>
            </a:r>
          </a:p>
          <a:p>
            <a:pPr marL="0" indent="0">
              <a:buNone/>
            </a:pPr>
            <a:r>
              <a:rPr lang="en-US"/>
              <a:t>    def write(self):</a:t>
            </a:r>
          </a:p>
          <a:p>
            <a:pPr marL="0" indent="0">
              <a:buNone/>
            </a:pPr>
            <a:r>
              <a:rPr lang="en-US"/>
              <a:t>        print("writing..")</a:t>
            </a:r>
          </a:p>
          <a:p>
            <a:pPr marL="0" indent="0">
              <a:buNone/>
            </a:pPr>
            <a:r>
              <a:rPr lang="en-US"/>
              <a:t>s1=student()</a:t>
            </a:r>
          </a:p>
          <a:p>
            <a:pPr marL="0" indent="0">
              <a:buNone/>
            </a:pPr>
            <a:r>
              <a:rPr lang="en-US"/>
              <a:t>print("roll_no:",s1.roll_no)</a:t>
            </a:r>
          </a:p>
          <a:p>
            <a:pPr marL="0" indent="0">
              <a:buNone/>
            </a:pPr>
            <a:r>
              <a:rPr lang="en-US"/>
              <a:t>print("Name:",s1.name)</a:t>
            </a:r>
          </a:p>
          <a:p>
            <a:pPr marL="0" indent="0">
              <a:buNone/>
            </a:pPr>
            <a:r>
              <a:rPr lang="en-US"/>
              <a:t>print("branch:",s1.branch)</a:t>
            </a:r>
          </a:p>
          <a:p>
            <a:pPr marL="0" indent="0">
              <a:buNone/>
            </a:pPr>
            <a:r>
              <a:rPr lang="en-US"/>
              <a:t>s1.read()</a:t>
            </a:r>
          </a:p>
          <a:p>
            <a:pPr marL="0" indent="0">
              <a:buNone/>
            </a:pPr>
            <a:r>
              <a:rPr lang="en-US"/>
              <a:t>s1.write()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1422"/>
            <a:ext cx="8229600" cy="1143000"/>
          </a:xfrm>
        </p:spPr>
        <p:txBody>
          <a:bodyPr/>
          <a:lstStyle/>
          <a:p>
            <a:r>
              <a:rPr lang="en-IN" dirty="0" smtClean="0"/>
              <a:t>Programs: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38912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print("EC department	{0} ‘D’ section {college}“.format("6", college="RNSIT"))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US" dirty="0" err="1" smtClean="0"/>
              <a:t>ls</a:t>
            </a:r>
            <a:r>
              <a:rPr lang="en-US" dirty="0" smtClean="0"/>
              <a:t>= list() </a:t>
            </a:r>
          </a:p>
          <a:p>
            <a:pPr>
              <a:buNone/>
            </a:pPr>
            <a:r>
              <a:rPr lang="en-US" dirty="0" smtClean="0"/>
              <a:t>while (True):</a:t>
            </a:r>
          </a:p>
          <a:p>
            <a:pPr>
              <a:buNone/>
            </a:pPr>
            <a:r>
              <a:rPr lang="en-US" dirty="0" smtClean="0"/>
              <a:t>	x= input('Enter a number: ') </a:t>
            </a:r>
          </a:p>
          <a:p>
            <a:pPr>
              <a:buNone/>
            </a:pPr>
            <a:r>
              <a:rPr lang="en-US" dirty="0" smtClean="0"/>
              <a:t>	if x== 'done‘:</a:t>
            </a:r>
          </a:p>
          <a:p>
            <a:pPr>
              <a:buNone/>
            </a:pPr>
            <a:r>
              <a:rPr lang="en-US" dirty="0" smtClean="0"/>
              <a:t>		break </a:t>
            </a:r>
          </a:p>
          <a:p>
            <a:pPr>
              <a:buNone/>
            </a:pPr>
            <a:r>
              <a:rPr lang="en-US" dirty="0" smtClean="0"/>
              <a:t>	x= float(x)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ls.append</a:t>
            </a:r>
            <a:r>
              <a:rPr lang="en-US" dirty="0" smtClean="0"/>
              <a:t>(x)</a:t>
            </a:r>
          </a:p>
          <a:p>
            <a:pPr>
              <a:buNone/>
            </a:pPr>
            <a:r>
              <a:rPr lang="en-US" dirty="0" smtClean="0"/>
              <a:t> </a:t>
            </a:r>
          </a:p>
          <a:p>
            <a:pPr>
              <a:buNone/>
            </a:pPr>
            <a:r>
              <a:rPr lang="en-US" dirty="0" smtClean="0"/>
              <a:t>average = sum(</a:t>
            </a:r>
            <a:r>
              <a:rPr lang="en-US" dirty="0" err="1" smtClean="0"/>
              <a:t>ls</a:t>
            </a:r>
            <a:r>
              <a:rPr lang="en-US" dirty="0" smtClean="0"/>
              <a:t>) / </a:t>
            </a:r>
            <a:r>
              <a:rPr lang="en-US" dirty="0" err="1" smtClean="0"/>
              <a:t>len</a:t>
            </a:r>
            <a:r>
              <a:rPr lang="en-US" dirty="0" smtClean="0"/>
              <a:t>(</a:t>
            </a:r>
            <a:r>
              <a:rPr lang="en-US" dirty="0" err="1" smtClean="0"/>
              <a:t>ls</a:t>
            </a:r>
            <a:r>
              <a:rPr lang="en-US" dirty="0" smtClean="0"/>
              <a:t>) </a:t>
            </a:r>
          </a:p>
          <a:p>
            <a:pPr>
              <a:buNone/>
            </a:pPr>
            <a:r>
              <a:rPr lang="en-US" dirty="0" smtClean="0"/>
              <a:t>print('Average:', average)</a:t>
            </a:r>
            <a:endParaRPr 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438912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err="1" smtClean="0"/>
              <a:t>my_list</a:t>
            </a:r>
            <a:r>
              <a:rPr lang="en-US" dirty="0" smtClean="0"/>
              <a:t> = ['</a:t>
            </a:r>
            <a:r>
              <a:rPr lang="en-US" dirty="0" err="1" smtClean="0"/>
              <a:t>p','r','o','b','l','e','m</a:t>
            </a:r>
            <a:r>
              <a:rPr lang="en-US" dirty="0" smtClean="0"/>
              <a:t>']</a:t>
            </a:r>
          </a:p>
          <a:p>
            <a:pPr>
              <a:buNone/>
            </a:pPr>
            <a:r>
              <a:rPr lang="en-US" dirty="0" smtClean="0"/>
              <a:t>print('</a:t>
            </a:r>
            <a:r>
              <a:rPr lang="en-US" dirty="0" err="1" smtClean="0"/>
              <a:t>poped</a:t>
            </a:r>
            <a:r>
              <a:rPr lang="en-US" dirty="0" smtClean="0"/>
              <a:t> element </a:t>
            </a:r>
            <a:r>
              <a:rPr lang="en-US" dirty="0" err="1" smtClean="0"/>
              <a:t>is:',my_list.pop</a:t>
            </a:r>
            <a:r>
              <a:rPr lang="en-US" dirty="0" smtClean="0"/>
              <a:t>()) 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my_list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print('</a:t>
            </a:r>
            <a:r>
              <a:rPr lang="en-US" dirty="0" err="1" smtClean="0"/>
              <a:t>poped</a:t>
            </a:r>
            <a:r>
              <a:rPr lang="en-US" dirty="0" smtClean="0"/>
              <a:t> element </a:t>
            </a:r>
            <a:r>
              <a:rPr lang="en-US" dirty="0" err="1" smtClean="0"/>
              <a:t>is:',my_list.pop</a:t>
            </a:r>
            <a:r>
              <a:rPr lang="en-US" dirty="0" smtClean="0"/>
              <a:t>(1)) 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my_list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US" dirty="0" smtClean="0"/>
              <a:t>names ={'chuck':1,'annie':42,'jan':100} </a:t>
            </a:r>
          </a:p>
          <a:p>
            <a:pPr>
              <a:buNone/>
            </a:pPr>
            <a:r>
              <a:rPr lang="en-US" dirty="0" smtClean="0"/>
              <a:t>for k, v in </a:t>
            </a:r>
            <a:r>
              <a:rPr lang="en-US" b="1" dirty="0" err="1" smtClean="0"/>
              <a:t>names.items</a:t>
            </a:r>
            <a:r>
              <a:rPr lang="en-US" b="1" dirty="0" smtClean="0"/>
              <a:t>()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	print(k, v)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1" y="1676400"/>
            <a:ext cx="838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752600"/>
            <a:ext cx="6738938" cy="312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Accessing character(s)</a:t>
            </a:r>
          </a:p>
          <a:p>
            <a:r>
              <a:rPr lang="en-US" dirty="0" smtClean="0"/>
              <a:t>Example: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#traversal with for loop</a:t>
            </a:r>
          </a:p>
          <a:p>
            <a:pPr>
              <a:buNone/>
            </a:pPr>
            <a:r>
              <a:rPr lang="da-DK" dirty="0" smtClean="0"/>
              <a:t>message='hello!'</a:t>
            </a:r>
          </a:p>
          <a:p>
            <a:pPr>
              <a:buNone/>
            </a:pPr>
            <a:r>
              <a:rPr lang="da-DK" dirty="0" smtClean="0"/>
              <a:t>index=0</a:t>
            </a:r>
          </a:p>
          <a:p>
            <a:pPr>
              <a:buNone/>
            </a:pPr>
            <a:r>
              <a:rPr lang="da-DK" dirty="0" smtClean="0"/>
              <a:t>for i in message:</a:t>
            </a:r>
          </a:p>
          <a:p>
            <a:pPr>
              <a:buNone/>
            </a:pPr>
            <a:r>
              <a:rPr lang="da-DK" dirty="0" smtClean="0"/>
              <a:t>    print("message[",index,"]=",i)</a:t>
            </a:r>
          </a:p>
          <a:p>
            <a:pPr>
              <a:buNone/>
            </a:pPr>
            <a:r>
              <a:rPr lang="da-DK" dirty="0" smtClean="0"/>
              <a:t>    index+=1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Traversal with a for loop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message[ 0 ]= h </a:t>
            </a:r>
          </a:p>
          <a:p>
            <a:pPr>
              <a:buNone/>
            </a:pPr>
            <a:r>
              <a:rPr lang="en-US" dirty="0" smtClean="0"/>
              <a:t>message[ 1 ]= e </a:t>
            </a:r>
          </a:p>
          <a:p>
            <a:pPr>
              <a:buNone/>
            </a:pPr>
            <a:r>
              <a:rPr lang="en-US" dirty="0" smtClean="0"/>
              <a:t>message[ 2 ]= l </a:t>
            </a:r>
          </a:p>
          <a:p>
            <a:pPr>
              <a:buNone/>
            </a:pPr>
            <a:r>
              <a:rPr lang="en-US" dirty="0" smtClean="0"/>
              <a:t>message[ 3 ]= l </a:t>
            </a:r>
          </a:p>
          <a:p>
            <a:pPr>
              <a:buNone/>
            </a:pPr>
            <a:r>
              <a:rPr lang="en-US" dirty="0" smtClean="0"/>
              <a:t>message[ 4 ]= o</a:t>
            </a:r>
          </a:p>
          <a:p>
            <a:pPr>
              <a:buNone/>
            </a:pPr>
            <a:r>
              <a:rPr lang="en-US" dirty="0" smtClean="0"/>
              <a:t> message[ 5 ]= 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String Slicing in Python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743200"/>
            <a:ext cx="8458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504"/>
            <a:ext cx="8229600" cy="621508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Strings</a:t>
            </a:r>
          </a:p>
          <a:p>
            <a:pPr lvl="1"/>
            <a:r>
              <a:rPr lang="en-US" dirty="0" smtClean="0"/>
              <a:t>Creating and Storing Strings,</a:t>
            </a:r>
          </a:p>
          <a:p>
            <a:pPr lvl="1"/>
            <a:r>
              <a:rPr lang="en-US" dirty="0" smtClean="0"/>
              <a:t>Basic String Operations,</a:t>
            </a:r>
          </a:p>
          <a:p>
            <a:pPr lvl="1"/>
            <a:r>
              <a:rPr lang="en-US" dirty="0" smtClean="0"/>
              <a:t>Accessing Characters in String by Index Number,</a:t>
            </a:r>
          </a:p>
          <a:p>
            <a:pPr lvl="1"/>
            <a:r>
              <a:rPr lang="en-US" dirty="0" smtClean="0"/>
              <a:t>String Slicing and Joining,</a:t>
            </a:r>
          </a:p>
          <a:p>
            <a:pPr lvl="1"/>
            <a:r>
              <a:rPr lang="en-US" dirty="0" smtClean="0"/>
              <a:t>String Methods,</a:t>
            </a:r>
          </a:p>
          <a:p>
            <a:pPr lvl="1"/>
            <a:r>
              <a:rPr lang="en-US" dirty="0" smtClean="0"/>
              <a:t>Formatting Strings,</a:t>
            </a:r>
          </a:p>
          <a:p>
            <a:r>
              <a:rPr lang="en-US" b="1" dirty="0" smtClean="0"/>
              <a:t>Lists</a:t>
            </a:r>
          </a:p>
          <a:p>
            <a:pPr lvl="1"/>
            <a:r>
              <a:rPr lang="en-US" dirty="0" smtClean="0"/>
              <a:t>Creating Lists,</a:t>
            </a:r>
          </a:p>
          <a:p>
            <a:pPr lvl="1"/>
            <a:r>
              <a:rPr lang="en-US" dirty="0" smtClean="0"/>
              <a:t>Basic List Operations,</a:t>
            </a:r>
          </a:p>
          <a:p>
            <a:pPr lvl="1"/>
            <a:r>
              <a:rPr lang="en-US" dirty="0" smtClean="0"/>
              <a:t>Indexing and Slicing in Lists,</a:t>
            </a:r>
          </a:p>
          <a:p>
            <a:pPr lvl="1"/>
            <a:r>
              <a:rPr lang="en-US" dirty="0" smtClean="0"/>
              <a:t>Built-In Functions Used on Lists,</a:t>
            </a:r>
          </a:p>
          <a:p>
            <a:pPr lvl="1"/>
            <a:r>
              <a:rPr lang="en-US" dirty="0" smtClean="0"/>
              <a:t>List Methods</a:t>
            </a:r>
          </a:p>
          <a:p>
            <a:pPr lvl="1"/>
            <a:r>
              <a:rPr lang="en-US" dirty="0" smtClean="0"/>
              <a:t>Sets, </a:t>
            </a:r>
            <a:r>
              <a:rPr lang="en-US" dirty="0" err="1" smtClean="0"/>
              <a:t>Tuples</a:t>
            </a:r>
            <a:r>
              <a:rPr lang="en-US" dirty="0" smtClean="0"/>
              <a:t> and Dictionaries.</a:t>
            </a:r>
          </a:p>
          <a:p>
            <a:r>
              <a:rPr lang="en-US" b="1" dirty="0" smtClean="0"/>
              <a:t>Files</a:t>
            </a:r>
          </a:p>
          <a:p>
            <a:pPr lvl="1"/>
            <a:r>
              <a:rPr lang="en-US" dirty="0" smtClean="0"/>
              <a:t>reading and writing files.</a:t>
            </a:r>
          </a:p>
          <a:p>
            <a:r>
              <a:rPr lang="en-US" b="1" dirty="0" smtClean="0"/>
              <a:t>Class</a:t>
            </a:r>
          </a:p>
          <a:p>
            <a:pPr lvl="1"/>
            <a:r>
              <a:rPr lang="en-US" dirty="0" smtClean="0"/>
              <a:t>Class Definition</a:t>
            </a:r>
          </a:p>
          <a:p>
            <a:pPr lvl="1"/>
            <a:r>
              <a:rPr lang="en-US" dirty="0" smtClean="0"/>
              <a:t>Constructors</a:t>
            </a:r>
          </a:p>
          <a:p>
            <a:pPr lvl="1"/>
            <a:r>
              <a:rPr lang="en-US" dirty="0" smtClean="0"/>
              <a:t>Inheritance</a:t>
            </a:r>
          </a:p>
          <a:p>
            <a:pPr lvl="1"/>
            <a:r>
              <a:rPr lang="en-US" dirty="0" smtClean="0"/>
              <a:t>Overloading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#slicing example</a:t>
            </a:r>
          </a:p>
          <a:p>
            <a:pPr>
              <a:buNone/>
            </a:pPr>
            <a:r>
              <a:rPr lang="en-US" dirty="0" smtClean="0"/>
              <a:t>snack = "Chocolate cookie."</a:t>
            </a:r>
          </a:p>
          <a:p>
            <a:pPr>
              <a:buNone/>
            </a:pPr>
            <a:r>
              <a:rPr lang="en-US" dirty="0" smtClean="0"/>
              <a:t>print(snack[0])</a:t>
            </a:r>
          </a:p>
          <a:p>
            <a:pPr>
              <a:buNone/>
            </a:pPr>
            <a:r>
              <a:rPr lang="en-US" dirty="0" smtClean="0"/>
              <a:t>print(snack[9])</a:t>
            </a:r>
          </a:p>
          <a:p>
            <a:pPr>
              <a:buNone/>
            </a:pPr>
            <a:r>
              <a:rPr lang="en-US" dirty="0" smtClean="0"/>
              <a:t>print(snack[-1])</a:t>
            </a:r>
          </a:p>
          <a:p>
            <a:pPr>
              <a:buNone/>
            </a:pPr>
            <a:r>
              <a:rPr lang="en-US" dirty="0" smtClean="0"/>
              <a:t>-------------------</a:t>
            </a:r>
          </a:p>
          <a:p>
            <a:pPr>
              <a:buNone/>
            </a:pPr>
            <a:r>
              <a:rPr lang="en-US" dirty="0" smtClean="0"/>
              <a:t>#slicing example</a:t>
            </a:r>
          </a:p>
          <a:p>
            <a:pPr>
              <a:buNone/>
            </a:pPr>
            <a:r>
              <a:rPr lang="en-US" dirty="0" smtClean="0"/>
              <a:t>snack = "Chocolate cookie."</a:t>
            </a:r>
          </a:p>
          <a:p>
            <a:pPr>
              <a:buNone/>
            </a:pPr>
            <a:r>
              <a:rPr lang="en-US" dirty="0" smtClean="0"/>
              <a:t>print(snack[4])</a:t>
            </a:r>
          </a:p>
          <a:p>
            <a:pPr>
              <a:buNone/>
            </a:pPr>
            <a:r>
              <a:rPr lang="en-US" dirty="0" smtClean="0"/>
              <a:t>print(snack[9])</a:t>
            </a:r>
          </a:p>
          <a:p>
            <a:pPr>
              <a:buNone/>
            </a:pPr>
            <a:r>
              <a:rPr lang="en-US" dirty="0" smtClean="0"/>
              <a:t>print(snack[-2])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segment of string is called a slice</a:t>
            </a:r>
          </a:p>
          <a:p>
            <a:r>
              <a:rPr lang="en-US" dirty="0" smtClean="0"/>
              <a:t>Just like selecting character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The syntax for range slicing is the following: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[Start index (included): Stop index (excluded)]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Ex1:</a:t>
            </a:r>
          </a:p>
          <a:p>
            <a:pPr>
              <a:buNone/>
            </a:pPr>
            <a:r>
              <a:rPr lang="en-US" dirty="0" smtClean="0"/>
              <a:t> #string slice</a:t>
            </a:r>
          </a:p>
          <a:p>
            <a:pPr>
              <a:buNone/>
            </a:pPr>
            <a:r>
              <a:rPr lang="en-US" dirty="0" smtClean="0"/>
              <a:t>s='hello python'</a:t>
            </a:r>
          </a:p>
          <a:p>
            <a:pPr>
              <a:buNone/>
            </a:pPr>
            <a:r>
              <a:rPr lang="en-US" dirty="0" smtClean="0"/>
              <a:t>s[0:7]</a:t>
            </a:r>
          </a:p>
          <a:p>
            <a:pPr>
              <a:buNone/>
            </a:pPr>
            <a:r>
              <a:rPr lang="en-US" dirty="0" smtClean="0"/>
              <a:t>Output:</a:t>
            </a:r>
          </a:p>
          <a:p>
            <a:pPr>
              <a:buNone/>
            </a:pPr>
            <a:r>
              <a:rPr lang="en-US" dirty="0" smtClean="0"/>
              <a:t>'hello p'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slices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#slice2</a:t>
            </a:r>
          </a:p>
          <a:p>
            <a:pPr>
              <a:buNone/>
            </a:pPr>
            <a:r>
              <a:rPr lang="en-US" dirty="0" smtClean="0"/>
              <a:t>fruit='banana'</a:t>
            </a:r>
          </a:p>
          <a:p>
            <a:pPr>
              <a:buNone/>
            </a:pPr>
            <a:r>
              <a:rPr lang="en-US" dirty="0" smtClean="0"/>
              <a:t>fruit[:3]</a:t>
            </a:r>
          </a:p>
          <a:p>
            <a:pPr>
              <a:buNone/>
            </a:pPr>
            <a:r>
              <a:rPr lang="en-US" dirty="0" smtClean="0"/>
              <a:t>Output:</a:t>
            </a:r>
          </a:p>
          <a:p>
            <a:pPr>
              <a:buNone/>
            </a:pPr>
            <a:r>
              <a:rPr lang="en-US" dirty="0" smtClean="0"/>
              <a:t>'ban‘</a:t>
            </a:r>
          </a:p>
          <a:p>
            <a:pPr>
              <a:buNone/>
            </a:pPr>
            <a:r>
              <a:rPr lang="en-US" dirty="0" smtClean="0"/>
              <a:t>---------------------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#slice3</a:t>
            </a:r>
          </a:p>
          <a:p>
            <a:pPr>
              <a:buNone/>
            </a:pPr>
            <a:r>
              <a:rPr lang="en-US" dirty="0" smtClean="0"/>
              <a:t>fruit='banana'</a:t>
            </a:r>
          </a:p>
          <a:p>
            <a:pPr>
              <a:buNone/>
            </a:pPr>
            <a:r>
              <a:rPr lang="en-US" dirty="0" smtClean="0"/>
              <a:t>fruit[3:]</a:t>
            </a:r>
          </a:p>
          <a:p>
            <a:pPr>
              <a:buNone/>
            </a:pPr>
            <a:r>
              <a:rPr lang="en-US" dirty="0" smtClean="0"/>
              <a:t>Output:</a:t>
            </a:r>
          </a:p>
          <a:p>
            <a:pPr>
              <a:buNone/>
            </a:pPr>
            <a:r>
              <a:rPr lang="en-US" dirty="0" smtClean="0"/>
              <a:t>'</a:t>
            </a:r>
            <a:r>
              <a:rPr lang="en-US" dirty="0" err="1" smtClean="0"/>
              <a:t>ana</a:t>
            </a:r>
            <a:r>
              <a:rPr lang="en-US" dirty="0" smtClean="0"/>
              <a:t>‘</a:t>
            </a:r>
          </a:p>
          <a:p>
            <a:pPr>
              <a:buNone/>
            </a:pPr>
            <a:r>
              <a:rPr lang="en-US" dirty="0" smtClean="0"/>
              <a:t>-----</a:t>
            </a:r>
          </a:p>
          <a:p>
            <a:pPr>
              <a:buNone/>
            </a:pPr>
            <a:r>
              <a:rPr lang="en-US" dirty="0" smtClean="0"/>
              <a:t>#slice3</a:t>
            </a:r>
          </a:p>
          <a:p>
            <a:pPr>
              <a:buNone/>
            </a:pPr>
            <a:r>
              <a:rPr lang="en-US" dirty="0" smtClean="0"/>
              <a:t>fruit='banana'</a:t>
            </a:r>
          </a:p>
          <a:p>
            <a:pPr>
              <a:buNone/>
            </a:pPr>
            <a:r>
              <a:rPr lang="en-US" dirty="0" smtClean="0"/>
              <a:t>fruit[3:3]</a:t>
            </a:r>
          </a:p>
          <a:p>
            <a:pPr>
              <a:buNone/>
            </a:pPr>
            <a:r>
              <a:rPr lang="en-US" dirty="0" smtClean="0"/>
              <a:t>Output: ‘’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strings are created cant  be changed.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are immutable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Joining together</a:t>
            </a:r>
          </a:p>
          <a:p>
            <a:r>
              <a:rPr lang="en-US" dirty="0" smtClean="0"/>
              <a:t>+ operator </a:t>
            </a:r>
          </a:p>
          <a:p>
            <a:r>
              <a:rPr lang="en-US" dirty="0" smtClean="0"/>
              <a:t>Example:</a:t>
            </a:r>
          </a:p>
          <a:p>
            <a:pPr>
              <a:buNone/>
            </a:pPr>
            <a:r>
              <a:rPr lang="en-US" dirty="0" smtClean="0"/>
              <a:t>#string concatenation</a:t>
            </a:r>
          </a:p>
          <a:p>
            <a:pPr>
              <a:buNone/>
            </a:pPr>
            <a:r>
              <a:rPr lang="en-US" dirty="0" smtClean="0"/>
              <a:t>str1='hello'</a:t>
            </a:r>
          </a:p>
          <a:p>
            <a:pPr>
              <a:buNone/>
            </a:pPr>
            <a:r>
              <a:rPr lang="en-US" dirty="0" smtClean="0"/>
              <a:t>str2='python'</a:t>
            </a:r>
          </a:p>
          <a:p>
            <a:pPr>
              <a:buNone/>
            </a:pPr>
            <a:r>
              <a:rPr lang="en-US" dirty="0" smtClean="0"/>
              <a:t>str3=str1+str2</a:t>
            </a:r>
          </a:p>
          <a:p>
            <a:pPr>
              <a:buNone/>
            </a:pPr>
            <a:r>
              <a:rPr lang="en-US" dirty="0" smtClean="0"/>
              <a:t>print("the concatenated string is:",str3)</a:t>
            </a:r>
          </a:p>
          <a:p>
            <a:pPr>
              <a:buNone/>
            </a:pPr>
            <a:r>
              <a:rPr lang="en-US" dirty="0" smtClean="0"/>
              <a:t>Output:</a:t>
            </a:r>
          </a:p>
          <a:p>
            <a:pPr>
              <a:buNone/>
            </a:pPr>
            <a:r>
              <a:rPr lang="en-US" dirty="0" smtClean="0"/>
              <a:t>the concatenated string is: </a:t>
            </a:r>
            <a:r>
              <a:rPr lang="en-US" dirty="0" err="1" smtClean="0"/>
              <a:t>hellopython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</a:t>
            </a:r>
            <a:r>
              <a:rPr lang="en-US" dirty="0" err="1" smtClean="0"/>
              <a:t>concat</a:t>
            </a:r>
            <a:r>
              <a:rPr lang="en-US" dirty="0" smtClean="0"/>
              <a:t> 2 strings</a:t>
            </a:r>
          </a:p>
          <a:p>
            <a:pPr>
              <a:buNone/>
            </a:pPr>
            <a:r>
              <a:rPr lang="en-US" dirty="0" smtClean="0"/>
              <a:t>string1 = input("enter the first string")</a:t>
            </a:r>
          </a:p>
          <a:p>
            <a:pPr>
              <a:buNone/>
            </a:pPr>
            <a:r>
              <a:rPr lang="en-US" dirty="0" smtClean="0"/>
              <a:t>string2 = input("enter the second string“)</a:t>
            </a:r>
          </a:p>
          <a:p>
            <a:pPr>
              <a:buNone/>
            </a:pPr>
            <a:r>
              <a:rPr lang="en-US" dirty="0" err="1" smtClean="0"/>
              <a:t>full_name</a:t>
            </a:r>
            <a:r>
              <a:rPr lang="en-US" dirty="0" smtClean="0"/>
              <a:t> = string1 + " " + string2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full_name</a:t>
            </a:r>
            <a:r>
              <a:rPr lang="en-US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</a:t>
            </a:r>
            <a:r>
              <a:rPr lang="en-US" dirty="0" err="1" smtClean="0"/>
              <a:t>error_example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cost = 15</a:t>
            </a:r>
          </a:p>
          <a:p>
            <a:pPr>
              <a:buNone/>
            </a:pPr>
            <a:r>
              <a:rPr lang="en-US" dirty="0" smtClean="0"/>
              <a:t>string1 = "The total in Euro is: “</a:t>
            </a:r>
          </a:p>
          <a:p>
            <a:pPr>
              <a:buNone/>
            </a:pPr>
            <a:r>
              <a:rPr lang="en-US" dirty="0" smtClean="0"/>
              <a:t>bill = string1 + cost</a:t>
            </a:r>
          </a:p>
          <a:p>
            <a:pPr>
              <a:buNone/>
            </a:pPr>
            <a:r>
              <a:rPr lang="en-US" dirty="0" smtClean="0"/>
              <a:t>print(bill)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TypeError</a:t>
            </a:r>
            <a:r>
              <a:rPr lang="en-US" dirty="0" smtClean="0"/>
              <a:t> </a:t>
            </a:r>
            <a:r>
              <a:rPr lang="en-US" dirty="0" err="1" smtClean="0"/>
              <a:t>Traceback</a:t>
            </a:r>
            <a:r>
              <a:rPr lang="en-US" dirty="0" smtClean="0"/>
              <a:t> (most recent call last) </a:t>
            </a:r>
          </a:p>
          <a:p>
            <a:pPr>
              <a:buNone/>
            </a:pPr>
            <a:r>
              <a:rPr lang="en-US" dirty="0" smtClean="0"/>
              <a:t>&lt;ipython-input-6-bdea940ccf25&gt; </a:t>
            </a:r>
          </a:p>
          <a:p>
            <a:pPr>
              <a:buNone/>
            </a:pPr>
            <a:r>
              <a:rPr lang="en-US" dirty="0" smtClean="0"/>
              <a:t>in &lt;module&gt; 2 </a:t>
            </a:r>
          </a:p>
          <a:p>
            <a:pPr>
              <a:buNone/>
            </a:pPr>
            <a:r>
              <a:rPr lang="en-US" dirty="0" smtClean="0"/>
              <a:t>string1 = "The total in Euro is: " </a:t>
            </a:r>
          </a:p>
          <a:p>
            <a:pPr>
              <a:buNone/>
            </a:pPr>
            <a:r>
              <a:rPr lang="en-US" dirty="0" smtClean="0"/>
              <a:t>bill = string1 + cost </a:t>
            </a:r>
          </a:p>
          <a:p>
            <a:pPr>
              <a:buNone/>
            </a:pPr>
            <a:r>
              <a:rPr lang="en-US" dirty="0" smtClean="0"/>
              <a:t>print(bill) </a:t>
            </a:r>
          </a:p>
          <a:p>
            <a:pPr>
              <a:buNone/>
            </a:pPr>
            <a:r>
              <a:rPr lang="en-US" dirty="0" err="1" smtClean="0"/>
              <a:t>TypeError</a:t>
            </a:r>
            <a:r>
              <a:rPr lang="en-US" dirty="0" smtClean="0"/>
              <a:t>: can only concatenate </a:t>
            </a:r>
            <a:r>
              <a:rPr lang="en-US" dirty="0" err="1" smtClean="0"/>
              <a:t>str</a:t>
            </a:r>
            <a:r>
              <a:rPr lang="en-US" dirty="0" smtClean="0"/>
              <a:t> (not "</a:t>
            </a:r>
            <a:r>
              <a:rPr lang="en-US" dirty="0" err="1" smtClean="0"/>
              <a:t>int</a:t>
            </a:r>
            <a:r>
              <a:rPr lang="en-US" dirty="0" smtClean="0"/>
              <a:t>") to </a:t>
            </a:r>
            <a:r>
              <a:rPr lang="en-US" dirty="0" err="1" smtClean="0"/>
              <a:t>str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#correct code</a:t>
            </a:r>
          </a:p>
          <a:p>
            <a:pPr>
              <a:buNone/>
            </a:pPr>
            <a:r>
              <a:rPr lang="en-US" dirty="0" smtClean="0"/>
              <a:t>cost = 15</a:t>
            </a:r>
          </a:p>
          <a:p>
            <a:pPr>
              <a:buNone/>
            </a:pPr>
            <a:r>
              <a:rPr lang="en-US" dirty="0" smtClean="0"/>
              <a:t>string1 = "The total in Euro is:”</a:t>
            </a:r>
          </a:p>
          <a:p>
            <a:pPr>
              <a:buNone/>
            </a:pPr>
            <a:r>
              <a:rPr lang="en-US" dirty="0" smtClean="0"/>
              <a:t>bill = string1 + </a:t>
            </a:r>
            <a:r>
              <a:rPr lang="en-US" dirty="0" err="1" smtClean="0"/>
              <a:t>str</a:t>
            </a:r>
            <a:r>
              <a:rPr lang="en-US" dirty="0" smtClean="0"/>
              <a:t>(cost)</a:t>
            </a:r>
          </a:p>
          <a:p>
            <a:pPr>
              <a:buNone/>
            </a:pPr>
            <a:r>
              <a:rPr lang="en-US" dirty="0" smtClean="0"/>
              <a:t>print(bill)</a:t>
            </a:r>
          </a:p>
          <a:p>
            <a:pPr>
              <a:buNone/>
            </a:pPr>
            <a:r>
              <a:rPr lang="en-US" dirty="0" smtClean="0"/>
              <a:t>----------------</a:t>
            </a:r>
          </a:p>
          <a:p>
            <a:pPr>
              <a:buNone/>
            </a:pPr>
            <a:r>
              <a:rPr lang="en-US" dirty="0" smtClean="0"/>
              <a:t>Output:</a:t>
            </a:r>
          </a:p>
          <a:p>
            <a:pPr>
              <a:buNone/>
            </a:pPr>
            <a:r>
              <a:rPr lang="en-US" dirty="0" smtClean="0"/>
              <a:t>The total in Euro is: 15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4458"/>
            <a:ext cx="8229600" cy="5389252"/>
          </a:xfrm>
        </p:spPr>
        <p:txBody>
          <a:bodyPr>
            <a:normAutofit/>
          </a:bodyPr>
          <a:lstStyle/>
          <a:p>
            <a:pPr lvl="2">
              <a:buNone/>
            </a:pPr>
            <a:r>
              <a:rPr lang="en-US" dirty="0" smtClean="0"/>
              <a:t>A string consists of a sequence of characters, which includes letters, numbers, punctuation marks and spaces.</a:t>
            </a:r>
          </a:p>
          <a:p>
            <a:r>
              <a:rPr lang="en-US" dirty="0" smtClean="0"/>
              <a:t>Creating and Storing Strings :</a:t>
            </a:r>
          </a:p>
          <a:p>
            <a:pPr lvl="2"/>
            <a:r>
              <a:rPr lang="en-US" dirty="0" smtClean="0"/>
              <a:t>Created by enclosing text in single and double quotes. </a:t>
            </a:r>
          </a:p>
          <a:p>
            <a:pPr lvl="2"/>
            <a:r>
              <a:rPr lang="en-US" dirty="0" smtClean="0"/>
              <a:t>Triple quote can be used for multi-line strings. </a:t>
            </a:r>
          </a:p>
          <a:p>
            <a:pPr>
              <a:buNone/>
            </a:pPr>
            <a:r>
              <a:rPr lang="en-US" sz="2000" dirty="0" smtClean="0"/>
              <a:t>&gt;&gt;&gt; S='hello'</a:t>
            </a:r>
            <a:endParaRPr lang="en-US" sz="1800" dirty="0" smtClean="0"/>
          </a:p>
          <a:p>
            <a:pPr>
              <a:buNone/>
            </a:pPr>
            <a:r>
              <a:rPr lang="en-US" sz="2000" dirty="0" smtClean="0"/>
              <a:t>&gt;&gt;&gt; </a:t>
            </a:r>
            <a:r>
              <a:rPr lang="en-US" sz="2000" dirty="0" err="1" smtClean="0"/>
              <a:t>Str</a:t>
            </a:r>
            <a:r>
              <a:rPr lang="en-US" sz="2000" dirty="0" smtClean="0"/>
              <a:t>="hello"</a:t>
            </a:r>
            <a:endParaRPr lang="en-US" sz="1800" dirty="0" smtClean="0"/>
          </a:p>
          <a:p>
            <a:pPr>
              <a:buNone/>
            </a:pPr>
            <a:r>
              <a:rPr lang="en-US" sz="2000" dirty="0" smtClean="0"/>
              <a:t>&gt;&gt;&gt; M="""This is a multiline String across two lines""“</a:t>
            </a:r>
            <a:endParaRPr lang="en-US" dirty="0" smtClean="0"/>
          </a:p>
          <a:p>
            <a:pPr lvl="2"/>
            <a:r>
              <a:rPr lang="en-US" dirty="0" smtClean="0"/>
              <a:t>contains backslash and don't want it to be treated as an escape character, called </a:t>
            </a:r>
            <a:r>
              <a:rPr lang="en-US" i="1" dirty="0" smtClean="0"/>
              <a:t>raw string. </a:t>
            </a:r>
            <a:r>
              <a:rPr lang="en-US" dirty="0" smtClean="0"/>
              <a:t>Is created by prefixing a string literal with 'r' or 'R‘.</a:t>
            </a:r>
          </a:p>
          <a:p>
            <a:pPr>
              <a:buNone/>
            </a:pPr>
            <a:r>
              <a:rPr lang="en-US" sz="1800" dirty="0" smtClean="0"/>
              <a:t>&gt;&gt;&gt; s= </a:t>
            </a:r>
            <a:r>
              <a:rPr lang="en-US" sz="1800" b="1" dirty="0" smtClean="0"/>
              <a:t>r</a:t>
            </a:r>
            <a:r>
              <a:rPr lang="en-US" sz="1800" dirty="0" smtClean="0"/>
              <a:t>" world health \n organization"</a:t>
            </a:r>
            <a:endParaRPr lang="en-US" sz="1600" dirty="0" smtClean="0"/>
          </a:p>
          <a:p>
            <a:pPr>
              <a:buNone/>
            </a:pPr>
            <a:r>
              <a:rPr lang="en-US" sz="1800" dirty="0" smtClean="0"/>
              <a:t>&gt;&gt;&gt; print(s)</a:t>
            </a:r>
            <a:endParaRPr lang="en-US" sz="1600" dirty="0" smtClean="0"/>
          </a:p>
          <a:p>
            <a:pPr>
              <a:buNone/>
            </a:pPr>
            <a:r>
              <a:rPr lang="en-US" sz="1800" dirty="0" smtClean="0"/>
              <a:t>world health \n organization</a:t>
            </a:r>
          </a:p>
          <a:p>
            <a:pPr>
              <a:buNone/>
            </a:pPr>
            <a:endParaRPr lang="en-US" sz="1600" dirty="0" smtClean="0"/>
          </a:p>
          <a:p>
            <a:pPr lvl="2"/>
            <a:endParaRPr lang="en-US" dirty="0" smtClean="0"/>
          </a:p>
          <a:p>
            <a:pPr>
              <a:buNone/>
            </a:pPr>
            <a:endParaRPr lang="en-US" sz="1800" dirty="0" smtClean="0"/>
          </a:p>
          <a:p>
            <a:pPr lvl="2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Add something at the end.</a:t>
            </a:r>
          </a:p>
          <a:p>
            <a:r>
              <a:rPr lang="en-US" dirty="0" smtClean="0"/>
              <a:t>+= operator used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#program to append string</a:t>
            </a:r>
          </a:p>
          <a:p>
            <a:pPr>
              <a:buNone/>
            </a:pPr>
            <a:r>
              <a:rPr lang="en-US" dirty="0" err="1" smtClean="0"/>
              <a:t>str</a:t>
            </a:r>
            <a:r>
              <a:rPr lang="en-US" dirty="0" smtClean="0"/>
              <a:t>="hello\t"</a:t>
            </a:r>
          </a:p>
          <a:p>
            <a:pPr>
              <a:buNone/>
            </a:pPr>
            <a:r>
              <a:rPr lang="en-US" dirty="0" smtClean="0"/>
              <a:t>name=input("enter your name:")</a:t>
            </a:r>
          </a:p>
          <a:p>
            <a:pPr>
              <a:buNone/>
            </a:pPr>
            <a:r>
              <a:rPr lang="en-US" dirty="0" err="1" smtClean="0"/>
              <a:t>str</a:t>
            </a:r>
            <a:r>
              <a:rPr lang="en-US" dirty="0" smtClean="0"/>
              <a:t>+=name</a:t>
            </a:r>
          </a:p>
          <a:p>
            <a:pPr>
              <a:buNone/>
            </a:pPr>
            <a:r>
              <a:rPr lang="en-US" dirty="0" err="1" smtClean="0"/>
              <a:t>str</a:t>
            </a:r>
            <a:r>
              <a:rPr lang="en-US" dirty="0" smtClean="0"/>
              <a:t>+=".welcome to python programming."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str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Output:</a:t>
            </a:r>
          </a:p>
          <a:p>
            <a:pPr>
              <a:buNone/>
            </a:pPr>
            <a:r>
              <a:rPr lang="en-US" dirty="0" smtClean="0"/>
              <a:t>enter your </a:t>
            </a:r>
            <a:r>
              <a:rPr lang="en-US" dirty="0" err="1" smtClean="0"/>
              <a:t>name:abhishek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hello </a:t>
            </a:r>
            <a:r>
              <a:rPr lang="en-US" dirty="0" err="1" smtClean="0"/>
              <a:t>abhishek.welcome</a:t>
            </a:r>
            <a:r>
              <a:rPr lang="en-US" dirty="0" smtClean="0"/>
              <a:t> to python programming.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append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operator: used for </a:t>
            </a:r>
            <a:r>
              <a:rPr lang="en-US" dirty="0" err="1" smtClean="0"/>
              <a:t>reapeat</a:t>
            </a:r>
            <a:r>
              <a:rPr lang="en-US" dirty="0" smtClean="0"/>
              <a:t> string n number of times.</a:t>
            </a:r>
          </a:p>
          <a:p>
            <a:r>
              <a:rPr lang="en-US" dirty="0" smtClean="0"/>
              <a:t>Example:</a:t>
            </a:r>
          </a:p>
          <a:p>
            <a:pPr>
              <a:buNone/>
            </a:pPr>
            <a:r>
              <a:rPr lang="en-US" dirty="0" smtClean="0"/>
              <a:t>#dot operator in string</a:t>
            </a:r>
          </a:p>
          <a:p>
            <a:pPr>
              <a:buNone/>
            </a:pPr>
            <a:r>
              <a:rPr lang="en-US" dirty="0" err="1" smtClean="0"/>
              <a:t>str</a:t>
            </a:r>
            <a:r>
              <a:rPr lang="en-US" dirty="0" smtClean="0"/>
              <a:t>='hello'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str</a:t>
            </a:r>
            <a:r>
              <a:rPr lang="en-US" dirty="0" smtClean="0"/>
              <a:t> * 3)</a:t>
            </a:r>
          </a:p>
          <a:p>
            <a:pPr>
              <a:buNone/>
            </a:pPr>
            <a:r>
              <a:rPr lang="en-US" dirty="0" smtClean="0"/>
              <a:t> output:</a:t>
            </a:r>
          </a:p>
          <a:p>
            <a:pPr>
              <a:buNone/>
            </a:pPr>
            <a:r>
              <a:rPr lang="en-US" dirty="0" err="1" smtClean="0"/>
              <a:t>hellohellohello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Multiply() </a:t>
            </a:r>
            <a:r>
              <a:rPr lang="en-US" smtClean="0"/>
              <a:t>in strings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takes a character and finds the index where that character appear.</a:t>
            </a:r>
          </a:p>
          <a:p>
            <a:r>
              <a:rPr lang="en-US" dirty="0" smtClean="0"/>
              <a:t>If character not found , the function returns -1.</a:t>
            </a:r>
          </a:p>
          <a:p>
            <a:r>
              <a:rPr lang="en-US" dirty="0" smtClean="0"/>
              <a:t>Traversing a sequence and returning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#example looping with counting</a:t>
            </a:r>
          </a:p>
          <a:p>
            <a:pPr>
              <a:buNone/>
            </a:pPr>
            <a:r>
              <a:rPr lang="en-US" dirty="0" smtClean="0"/>
              <a:t>word ='banana'</a:t>
            </a:r>
          </a:p>
          <a:p>
            <a:pPr>
              <a:buNone/>
            </a:pPr>
            <a:r>
              <a:rPr lang="en-US" dirty="0" smtClean="0"/>
              <a:t>count=0</a:t>
            </a:r>
          </a:p>
          <a:p>
            <a:pPr>
              <a:buNone/>
            </a:pPr>
            <a:r>
              <a:rPr lang="en-US" dirty="0" smtClean="0"/>
              <a:t>for letter in word :</a:t>
            </a:r>
          </a:p>
          <a:p>
            <a:pPr>
              <a:buNone/>
            </a:pPr>
            <a:r>
              <a:rPr lang="en-US" dirty="0" smtClean="0"/>
              <a:t>    if letter == 'a':</a:t>
            </a:r>
          </a:p>
          <a:p>
            <a:pPr>
              <a:buNone/>
            </a:pPr>
            <a:r>
              <a:rPr lang="en-US" dirty="0" smtClean="0"/>
              <a:t>        count=count+1</a:t>
            </a:r>
          </a:p>
          <a:p>
            <a:pPr>
              <a:buNone/>
            </a:pPr>
            <a:r>
              <a:rPr lang="en-US" dirty="0" smtClean="0"/>
              <a:t>print(count)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and counting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Performs variety of useful operations.</a:t>
            </a:r>
          </a:p>
          <a:p>
            <a:r>
              <a:rPr lang="en-US" dirty="0" smtClean="0"/>
              <a:t>Similar to functions</a:t>
            </a:r>
          </a:p>
          <a:p>
            <a:r>
              <a:rPr lang="en-US" dirty="0" smtClean="0"/>
              <a:t>Takes arguments and returns a value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upper():</a:t>
            </a:r>
          </a:p>
          <a:p>
            <a:pPr>
              <a:buNone/>
            </a:pPr>
            <a:r>
              <a:rPr lang="en-US" dirty="0" smtClean="0"/>
              <a:t>         word. upper()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#coverting upper case</a:t>
            </a:r>
          </a:p>
          <a:p>
            <a:pPr>
              <a:buNone/>
            </a:pPr>
            <a:r>
              <a:rPr lang="en-US" dirty="0" smtClean="0"/>
              <a:t>word='banana'</a:t>
            </a:r>
          </a:p>
          <a:p>
            <a:pPr>
              <a:buNone/>
            </a:pPr>
            <a:r>
              <a:rPr lang="en-US" dirty="0" smtClean="0"/>
              <a:t>new_word=</a:t>
            </a:r>
            <a:r>
              <a:rPr lang="en-US" dirty="0" err="1" smtClean="0"/>
              <a:t>word.upper</a:t>
            </a:r>
            <a:r>
              <a:rPr lang="en-US" dirty="0" smtClean="0"/>
              <a:t>()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new_word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Output:</a:t>
            </a:r>
          </a:p>
          <a:p>
            <a:pPr>
              <a:buNone/>
            </a:pPr>
            <a:r>
              <a:rPr lang="en-US" dirty="0" smtClean="0"/>
              <a:t>BANANA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#coverting upper case</a:t>
            </a:r>
          </a:p>
          <a:p>
            <a:pPr>
              <a:buNone/>
            </a:pPr>
            <a:r>
              <a:rPr lang="en-US" dirty="0" smtClean="0"/>
              <a:t>word='banana'</a:t>
            </a:r>
          </a:p>
          <a:p>
            <a:pPr>
              <a:buNone/>
            </a:pPr>
            <a:r>
              <a:rPr lang="en-US" dirty="0" smtClean="0"/>
              <a:t>index=</a:t>
            </a:r>
            <a:r>
              <a:rPr lang="en-US" dirty="0" err="1" smtClean="0"/>
              <a:t>word.find</a:t>
            </a:r>
            <a:r>
              <a:rPr lang="en-US" dirty="0" smtClean="0"/>
              <a:t>('n')</a:t>
            </a:r>
          </a:p>
          <a:p>
            <a:pPr>
              <a:buNone/>
            </a:pPr>
            <a:r>
              <a:rPr lang="en-US" dirty="0" smtClean="0"/>
              <a:t>print(index)</a:t>
            </a:r>
          </a:p>
          <a:p>
            <a:pPr>
              <a:buNone/>
            </a:pPr>
            <a:r>
              <a:rPr lang="en-US" dirty="0" smtClean="0"/>
              <a:t>Output:</a:t>
            </a:r>
          </a:p>
          <a:p>
            <a:pPr>
              <a:buNone/>
            </a:pPr>
            <a:r>
              <a:rPr lang="en-US" dirty="0" smtClean="0"/>
              <a:t>2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find()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str.capitalize(): </a:t>
            </a:r>
          </a:p>
          <a:p>
            <a:pPr>
              <a:buNone/>
            </a:pPr>
            <a:r>
              <a:rPr lang="en-US" dirty="0" smtClean="0"/>
              <a:t>			returns a copy of the string with its first character capitalized.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Example:</a:t>
            </a:r>
          </a:p>
          <a:p>
            <a:pPr>
              <a:buNone/>
            </a:pPr>
            <a:r>
              <a:rPr lang="en-US" dirty="0" smtClean="0"/>
              <a:t>  str.capitalize('cookie')</a:t>
            </a:r>
          </a:p>
          <a:p>
            <a:pPr>
              <a:buNone/>
            </a:pPr>
            <a:r>
              <a:rPr lang="en-US" dirty="0" smtClean="0"/>
              <a:t>Cookie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in </a:t>
            </a:r>
            <a:r>
              <a:rPr lang="en-US" dirty="0" err="1" smtClean="0"/>
              <a:t>functiuons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true if all characters in the string are lowercase, false otherwise.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>
              <a:buNone/>
            </a:pPr>
            <a:r>
              <a:rPr lang="en-US" dirty="0" smtClean="0"/>
              <a:t>snack = 'cookie' </a:t>
            </a:r>
          </a:p>
          <a:p>
            <a:pPr>
              <a:buNone/>
            </a:pPr>
            <a:r>
              <a:rPr lang="en-US" dirty="0" err="1" smtClean="0"/>
              <a:t>snack.islower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str.islower</a:t>
            </a:r>
            <a:r>
              <a:rPr lang="en-US" cap="none" dirty="0" smtClean="0"/>
              <a:t>():</a:t>
            </a:r>
            <a:endParaRPr lang="en-US" cap="non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90600" y="914400"/>
          <a:ext cx="6096000" cy="2926080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hlinkClick r:id=""/>
                        </a:rPr>
                        <a:t>capitalize()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Converts the first character to upper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hlinkClick r:id=""/>
                        </a:rPr>
                        <a:t>center()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Returns a centered 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hlinkClick r:id=""/>
                        </a:rPr>
                        <a:t>count()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Returns the number of times a specified value occurs in a 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hlinkClick r:id=""/>
                        </a:rPr>
                        <a:t>encode()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an encoded version of the 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92935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Basic String Operations</a:t>
            </a:r>
          </a:p>
          <a:p>
            <a:pPr lvl="2"/>
            <a:r>
              <a:rPr lang="en-US" dirty="0" smtClean="0"/>
              <a:t>Concatenation can be done:</a:t>
            </a:r>
          </a:p>
          <a:p>
            <a:pPr lvl="4"/>
            <a:r>
              <a:rPr lang="en-US" dirty="0" smtClean="0"/>
              <a:t>using + operator : str3 = str1 + str2</a:t>
            </a:r>
          </a:p>
          <a:p>
            <a:pPr lvl="4"/>
            <a:r>
              <a:rPr lang="en-US" dirty="0" smtClean="0"/>
              <a:t>placing strings side by side : </a:t>
            </a:r>
            <a:r>
              <a:rPr lang="en-US" dirty="0" err="1" smtClean="0"/>
              <a:t>str</a:t>
            </a:r>
            <a:r>
              <a:rPr lang="en-US" dirty="0" smtClean="0"/>
              <a:t>= 'this' 'is' 'python' 'class' </a:t>
            </a:r>
          </a:p>
          <a:p>
            <a:pPr lvl="2"/>
            <a:r>
              <a:rPr lang="en-US" dirty="0" smtClean="0"/>
              <a:t>The </a:t>
            </a:r>
            <a:r>
              <a:rPr lang="en-US" b="1" dirty="0" smtClean="0"/>
              <a:t>in</a:t>
            </a:r>
            <a:r>
              <a:rPr lang="en-US" dirty="0" smtClean="0"/>
              <a:t> operator :</a:t>
            </a:r>
          </a:p>
          <a:p>
            <a:pPr lvl="4"/>
            <a:r>
              <a:rPr lang="en-US" dirty="0" smtClean="0"/>
              <a:t>Is a Boolean operator which takes two string operands.</a:t>
            </a:r>
          </a:p>
          <a:p>
            <a:pPr lvl="4"/>
            <a:r>
              <a:rPr lang="en-US" dirty="0" smtClean="0"/>
              <a:t>Ex: if 'pa' in “</a:t>
            </a:r>
            <a:r>
              <a:rPr lang="en-US" dirty="0" err="1" smtClean="0"/>
              <a:t>roopa</a:t>
            </a:r>
            <a:r>
              <a:rPr lang="en-US" dirty="0" smtClean="0"/>
              <a:t>:</a:t>
            </a:r>
          </a:p>
          <a:p>
            <a:pPr lvl="4"/>
            <a:r>
              <a:rPr lang="en-US" dirty="0" smtClean="0"/>
              <a:t>Ex: if ';' not in “</a:t>
            </a:r>
            <a:r>
              <a:rPr lang="en-US" dirty="0" err="1" smtClean="0"/>
              <a:t>roopa</a:t>
            </a:r>
            <a:r>
              <a:rPr lang="en-US" dirty="0" smtClean="0"/>
              <a:t>”:</a:t>
            </a:r>
          </a:p>
          <a:p>
            <a:pPr lvl="4"/>
            <a:r>
              <a:rPr lang="en-US" sz="2000" b="1" dirty="0" smtClean="0"/>
              <a:t>Ex:3 we can avoid writing longer codes like this </a:t>
            </a:r>
          </a:p>
          <a:p>
            <a:pPr lvl="4">
              <a:buNone/>
            </a:pPr>
            <a:r>
              <a:rPr lang="en-US" sz="2000" dirty="0" smtClean="0"/>
              <a:t>	if t=='a' or t=='e' or t=='</a:t>
            </a:r>
            <a:r>
              <a:rPr lang="en-US" sz="2000" dirty="0" err="1" smtClean="0"/>
              <a:t>i</a:t>
            </a:r>
            <a:r>
              <a:rPr lang="en-US" sz="2000" dirty="0" smtClean="0"/>
              <a:t>' or t=='o' or t=='u': </a:t>
            </a:r>
          </a:p>
          <a:p>
            <a:pPr lvl="4">
              <a:buNone/>
            </a:pPr>
            <a:r>
              <a:rPr lang="en-US" sz="2000" b="1" dirty="0" smtClean="0"/>
              <a:t>	instead we can write this code with ‘in’ operator</a:t>
            </a:r>
          </a:p>
          <a:p>
            <a:pPr lvl="4">
              <a:buNone/>
            </a:pPr>
            <a:r>
              <a:rPr lang="en-US" sz="2000" dirty="0" smtClean="0"/>
              <a:t>	if t in '</a:t>
            </a:r>
            <a:r>
              <a:rPr lang="en-US" sz="2000" dirty="0" err="1" smtClean="0"/>
              <a:t>aeiou</a:t>
            </a:r>
            <a:r>
              <a:rPr lang="en-US" sz="2000" dirty="0" smtClean="0"/>
              <a:t>‘:</a:t>
            </a:r>
            <a:endParaRPr lang="en-US" dirty="0" smtClean="0"/>
          </a:p>
          <a:p>
            <a:r>
              <a:rPr lang="en-US" b="1" dirty="0" smtClean="0"/>
              <a:t>String comparison</a:t>
            </a:r>
          </a:p>
          <a:p>
            <a:pPr lvl="2"/>
            <a:r>
              <a:rPr lang="en-US" dirty="0" smtClean="0"/>
              <a:t>&lt; (less than), &gt; (greater than), == (equals) etc</a:t>
            </a:r>
          </a:p>
          <a:p>
            <a:pPr lvl="2"/>
            <a:r>
              <a:rPr lang="en-US" dirty="0" smtClean="0"/>
              <a:t>Results in a Boolean value True or False</a:t>
            </a:r>
          </a:p>
          <a:p>
            <a:pPr lvl="2"/>
            <a:r>
              <a:rPr lang="en-US" dirty="0" smtClean="0"/>
              <a:t>Comparison happens using ASCII codes </a:t>
            </a:r>
          </a:p>
          <a:p>
            <a:pPr lvl="3">
              <a:buNone/>
            </a:pPr>
            <a:r>
              <a:rPr lang="en-US" sz="1800" b="1" dirty="0" smtClean="0"/>
              <a:t>Ex:2</a:t>
            </a:r>
            <a:endParaRPr lang="en-US" sz="1800" dirty="0" smtClean="0"/>
          </a:p>
          <a:p>
            <a:pPr lvl="3">
              <a:buNone/>
            </a:pPr>
            <a:r>
              <a:rPr lang="en-US" sz="1800" dirty="0" smtClean="0"/>
              <a:t>if word &lt; ' </a:t>
            </a:r>
            <a:r>
              <a:rPr lang="en-US" sz="1800" dirty="0" err="1" smtClean="0"/>
              <a:t>Ravindra</a:t>
            </a:r>
            <a:r>
              <a:rPr lang="en-US" sz="1800" dirty="0" smtClean="0"/>
              <a:t>':</a:t>
            </a:r>
          </a:p>
          <a:p>
            <a:pPr lvl="3">
              <a:buNone/>
            </a:pPr>
            <a:r>
              <a:rPr lang="en-US" sz="1800" dirty="0" smtClean="0"/>
              <a:t>	print('Your name,' + word + ', comes before </a:t>
            </a:r>
            <a:r>
              <a:rPr lang="en-US" sz="1800" dirty="0" err="1" smtClean="0"/>
              <a:t>Ravindra</a:t>
            </a:r>
            <a:r>
              <a:rPr lang="en-US" sz="1800" dirty="0" smtClean="0"/>
              <a:t>.’)</a:t>
            </a:r>
          </a:p>
          <a:p>
            <a:pPr lvl="3">
              <a:buNone/>
            </a:pPr>
            <a:r>
              <a:rPr lang="en-US" sz="1800" dirty="0" err="1" smtClean="0"/>
              <a:t>elif</a:t>
            </a:r>
            <a:r>
              <a:rPr lang="en-US" sz="1800" dirty="0" smtClean="0"/>
              <a:t> word &gt; ' </a:t>
            </a:r>
            <a:r>
              <a:rPr lang="en-US" sz="1800" dirty="0" err="1" smtClean="0"/>
              <a:t>Ravindra</a:t>
            </a:r>
            <a:r>
              <a:rPr lang="en-US" sz="1800" dirty="0" smtClean="0"/>
              <a:t>':</a:t>
            </a:r>
          </a:p>
          <a:p>
            <a:pPr lvl="3">
              <a:buNone/>
            </a:pPr>
            <a:r>
              <a:rPr lang="en-US" sz="1800" dirty="0" smtClean="0"/>
              <a:t>	print('Your name,' + word + ', comes after </a:t>
            </a:r>
            <a:r>
              <a:rPr lang="en-US" sz="1800" dirty="0" err="1" smtClean="0"/>
              <a:t>Ravindra</a:t>
            </a:r>
            <a:r>
              <a:rPr lang="en-US" sz="1800" dirty="0" smtClean="0"/>
              <a:t>.’)</a:t>
            </a:r>
          </a:p>
          <a:p>
            <a:pPr lvl="3">
              <a:buNone/>
            </a:pPr>
            <a:r>
              <a:rPr lang="en-US" sz="1800" dirty="0" smtClean="0"/>
              <a:t>else:</a:t>
            </a:r>
          </a:p>
          <a:p>
            <a:pPr lvl="3">
              <a:buNone/>
            </a:pPr>
            <a:r>
              <a:rPr lang="en-US" sz="1800" dirty="0" smtClean="0"/>
              <a:t>	print('All right, </a:t>
            </a:r>
            <a:r>
              <a:rPr lang="en-US" sz="1800" dirty="0" err="1" smtClean="0"/>
              <a:t>Ravindra</a:t>
            </a:r>
            <a:r>
              <a:rPr lang="en-US" sz="1800" dirty="0" smtClean="0"/>
              <a:t>.')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12" y="4214818"/>
            <a:ext cx="219551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33400" y="642918"/>
          <a:ext cx="6629400" cy="6041964"/>
        </p:xfrm>
        <a:graphic>
          <a:graphicData uri="http://schemas.openxmlformats.org/drawingml/2006/table">
            <a:tbl>
              <a:tblPr/>
              <a:tblGrid>
                <a:gridCol w="3314700"/>
                <a:gridCol w="3314700"/>
              </a:tblGrid>
              <a:tr h="29719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8627">
                <a:tc>
                  <a:txBody>
                    <a:bodyPr/>
                    <a:lstStyle/>
                    <a:p>
                      <a:r>
                        <a:rPr kumimoji="0"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"/>
                        </a:rPr>
                        <a:t>append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hlinkClick r:id=""/>
                        </a:rPr>
                        <a:t>()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Adds an element at the end of the list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862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hlinkClick r:id=""/>
                        </a:rPr>
                        <a:t>clear()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Removes all the elements from the list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7192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hlinkClick r:id=""/>
                        </a:rPr>
                        <a:t>copy()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Returns a copy of the list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089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hlinkClick r:id=""/>
                        </a:rPr>
                        <a:t>count()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Returns the number of elements with the specified value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089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hlinkClick r:id=""/>
                        </a:rPr>
                        <a:t>extend()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Add the elements of a list (or any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iterable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), to the end of the current list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089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hlinkClick r:id=""/>
                        </a:rPr>
                        <a:t>index()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Returns the index of the first element with the specified value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8627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hlinkClick r:id=""/>
                        </a:rPr>
                        <a:t>insert()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Adds an element at the specified position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862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hlinkClick r:id=""/>
                        </a:rPr>
                        <a:t>pop()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Removes the element at the specified position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8627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  <a:hlinkClick r:id=""/>
                        </a:rPr>
                        <a:t>remove()</a:t>
                      </a:r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Removes the first item with the specified value</a:t>
                      </a:r>
                    </a:p>
                  </a:txBody>
                  <a:tcPr marL="55671" marR="55671" marT="27836" marB="27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# define punctuation</a:t>
            </a:r>
          </a:p>
          <a:p>
            <a:pPr>
              <a:buNone/>
            </a:pPr>
            <a:r>
              <a:rPr lang="en-US" dirty="0" smtClean="0"/>
              <a:t>punctuations = '''!()-[]{};:'"\,&lt;&gt;./?@#$%^&amp;*_~'''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my_str</a:t>
            </a:r>
            <a:r>
              <a:rPr lang="en-US" dirty="0" smtClean="0"/>
              <a:t> = "Hello!!!, he said ---and went."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# remove punctuation from the string</a:t>
            </a:r>
          </a:p>
          <a:p>
            <a:pPr>
              <a:buNone/>
            </a:pPr>
            <a:r>
              <a:rPr lang="en-US" dirty="0" err="1" smtClean="0"/>
              <a:t>no_punct</a:t>
            </a:r>
            <a:r>
              <a:rPr lang="en-US" dirty="0" smtClean="0"/>
              <a:t> = ""</a:t>
            </a:r>
          </a:p>
          <a:p>
            <a:pPr>
              <a:buNone/>
            </a:pPr>
            <a:r>
              <a:rPr lang="en-US" dirty="0" smtClean="0"/>
              <a:t>for char in </a:t>
            </a:r>
            <a:r>
              <a:rPr lang="en-US" dirty="0" err="1" smtClean="0"/>
              <a:t>my_str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   if char not in punctuations:</a:t>
            </a:r>
          </a:p>
          <a:p>
            <a:pPr>
              <a:buNone/>
            </a:pPr>
            <a:r>
              <a:rPr lang="en-US" dirty="0" smtClean="0"/>
              <a:t>       </a:t>
            </a:r>
            <a:r>
              <a:rPr lang="en-US" dirty="0" err="1" smtClean="0"/>
              <a:t>no_punct</a:t>
            </a:r>
            <a:r>
              <a:rPr lang="en-US" dirty="0" smtClean="0"/>
              <a:t> = </a:t>
            </a:r>
            <a:r>
              <a:rPr lang="en-US" dirty="0" err="1" smtClean="0"/>
              <a:t>no_punct</a:t>
            </a:r>
            <a:r>
              <a:rPr lang="en-US" dirty="0" smtClean="0"/>
              <a:t> + char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# display the unpunctuated string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no_punct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#remove punctuation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# define punctuation</a:t>
            </a:r>
          </a:p>
          <a:p>
            <a:pPr>
              <a:buNone/>
            </a:pPr>
            <a:r>
              <a:rPr lang="en-US" dirty="0" smtClean="0"/>
              <a:t>punctuations = '''!()-[]{};:'"\,&lt;&gt;./?@#$%^&amp;*_~'''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#To take input from the user</a:t>
            </a:r>
          </a:p>
          <a:p>
            <a:pPr>
              <a:buNone/>
            </a:pPr>
            <a:r>
              <a:rPr lang="en-US" dirty="0" err="1" smtClean="0"/>
              <a:t>my_str</a:t>
            </a:r>
            <a:r>
              <a:rPr lang="en-US" dirty="0" smtClean="0"/>
              <a:t> = input("Enter a string: ")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# remove punctuation from the string</a:t>
            </a:r>
          </a:p>
          <a:p>
            <a:pPr>
              <a:buNone/>
            </a:pPr>
            <a:r>
              <a:rPr lang="en-US" dirty="0" err="1" smtClean="0"/>
              <a:t>no_punct</a:t>
            </a:r>
            <a:r>
              <a:rPr lang="en-US" dirty="0" smtClean="0"/>
              <a:t> = ""</a:t>
            </a:r>
          </a:p>
          <a:p>
            <a:pPr>
              <a:buNone/>
            </a:pPr>
            <a:r>
              <a:rPr lang="en-US" dirty="0" smtClean="0"/>
              <a:t>for char in </a:t>
            </a:r>
            <a:r>
              <a:rPr lang="en-US" dirty="0" err="1" smtClean="0"/>
              <a:t>my_str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   if char not in punctuations:</a:t>
            </a:r>
          </a:p>
          <a:p>
            <a:pPr>
              <a:buNone/>
            </a:pPr>
            <a:r>
              <a:rPr lang="en-US" dirty="0" smtClean="0"/>
              <a:t>       </a:t>
            </a:r>
            <a:r>
              <a:rPr lang="en-US" dirty="0" err="1" smtClean="0"/>
              <a:t>no_punct</a:t>
            </a:r>
            <a:r>
              <a:rPr lang="en-US" dirty="0" smtClean="0"/>
              <a:t> = </a:t>
            </a:r>
            <a:r>
              <a:rPr lang="en-US" dirty="0" err="1" smtClean="0"/>
              <a:t>no_punct</a:t>
            </a:r>
            <a:r>
              <a:rPr lang="en-US" dirty="0" smtClean="0"/>
              <a:t> + char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# display the unpunctuated string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dirty="0" err="1" smtClean="0"/>
              <a:t>no_punct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IN" sz="4400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071546"/>
            <a:ext cx="8686800" cy="52864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 lists is a sequence</a:t>
            </a:r>
          </a:p>
          <a:p>
            <a:r>
              <a:rPr lang="en-US" sz="3200" dirty="0" smtClean="0"/>
              <a:t>An ordered sequence of values</a:t>
            </a:r>
          </a:p>
          <a:p>
            <a:r>
              <a:rPr lang="en-US" sz="3200" dirty="0" smtClean="0"/>
              <a:t>It is a data structure in Python</a:t>
            </a:r>
          </a:p>
          <a:p>
            <a:r>
              <a:rPr lang="en-US" sz="3200" dirty="0" smtClean="0"/>
              <a:t>Values can be of any type: integer, float, strings,  lists,  </a:t>
            </a:r>
            <a:r>
              <a:rPr lang="en-US" sz="3200" dirty="0" err="1" smtClean="0"/>
              <a:t>tuples</a:t>
            </a:r>
            <a:r>
              <a:rPr lang="en-US" sz="3200" dirty="0" smtClean="0"/>
              <a:t>,  dictionaries..</a:t>
            </a:r>
          </a:p>
          <a:p>
            <a:pPr lvl="0"/>
            <a:r>
              <a:rPr lang="en-US" sz="3200" dirty="0" smtClean="0"/>
              <a:t>enclosed within square brackets</a:t>
            </a:r>
            <a:r>
              <a:rPr lang="en-US" sz="3600" b="1" dirty="0" smtClean="0"/>
              <a:t>.</a:t>
            </a:r>
          </a:p>
          <a:p>
            <a:pPr>
              <a:buNone/>
            </a:pPr>
            <a:endParaRPr lang="en-US" sz="3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3020"/>
            <a:ext cx="8229600" cy="4389120"/>
          </a:xfrm>
        </p:spPr>
        <p:txBody>
          <a:bodyPr/>
          <a:lstStyle/>
          <a:p>
            <a:r>
              <a:rPr lang="en-US" sz="2800" b="1" dirty="0" smtClean="0"/>
              <a:t>Creating Lists</a:t>
            </a:r>
          </a:p>
          <a:p>
            <a:r>
              <a:rPr lang="en-US" sz="2800" b="1" dirty="0" smtClean="0"/>
              <a:t>Basic List Operations : + *</a:t>
            </a:r>
          </a:p>
          <a:p>
            <a:r>
              <a:rPr lang="en-US" sz="2800" b="1" dirty="0" smtClean="0"/>
              <a:t>List Aliasing : == , is</a:t>
            </a:r>
          </a:p>
          <a:p>
            <a:r>
              <a:rPr lang="en-US" sz="2800" b="1" dirty="0" smtClean="0"/>
              <a:t>Indexing and Slicing in Lists :</a:t>
            </a:r>
          </a:p>
          <a:p>
            <a:r>
              <a:rPr lang="en-IN" sz="2800" b="1" dirty="0" smtClean="0"/>
              <a:t>Built In Functions</a:t>
            </a:r>
          </a:p>
          <a:p>
            <a:r>
              <a:rPr lang="en-IN" sz="2800" b="1" dirty="0" smtClean="0"/>
              <a:t>List Methods</a:t>
            </a:r>
            <a:r>
              <a:rPr lang="en-US" sz="2800" b="1" dirty="0" smtClean="0"/>
              <a:t> </a:t>
            </a:r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6000768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Creating Lists:</a:t>
            </a:r>
          </a:p>
          <a:p>
            <a:pPr lvl="1"/>
            <a:r>
              <a:rPr lang="en-US" b="1" dirty="0" smtClean="0"/>
              <a:t>L = [1,2,3]</a:t>
            </a:r>
            <a:r>
              <a:rPr lang="en-US" sz="1800" b="1" dirty="0" smtClean="0"/>
              <a:t>//</a:t>
            </a:r>
            <a:r>
              <a:rPr lang="en-US" sz="1800" dirty="0" smtClean="0"/>
              <a:t>square brackets to indicate the start and end of the list, separate by comma.</a:t>
            </a:r>
            <a:endParaRPr lang="en-US" sz="2800" dirty="0" smtClean="0"/>
          </a:p>
          <a:p>
            <a:pPr lvl="1"/>
            <a:r>
              <a:rPr lang="en-US" b="1" dirty="0" smtClean="0"/>
              <a:t>a = [ ]</a:t>
            </a:r>
            <a:r>
              <a:rPr lang="en-US" sz="1800" b="1" dirty="0" smtClean="0"/>
              <a:t> //</a:t>
            </a:r>
            <a:r>
              <a:rPr lang="en-US" sz="1800" dirty="0" smtClean="0"/>
              <a:t>Empty list, </a:t>
            </a:r>
            <a:endParaRPr lang="en-US" sz="2000" dirty="0" smtClean="0"/>
          </a:p>
          <a:p>
            <a:pPr lvl="1"/>
            <a:r>
              <a:rPr lang="en-US" b="1" dirty="0" smtClean="0"/>
              <a:t>l=list()</a:t>
            </a:r>
          </a:p>
          <a:p>
            <a:pPr lvl="1"/>
            <a:r>
              <a:rPr lang="en-IN" b="1" dirty="0" smtClean="0"/>
              <a:t>Long list </a:t>
            </a:r>
            <a:r>
              <a:rPr lang="en-US" sz="2000" dirty="0" smtClean="0"/>
              <a:t>can  split  it  across  several  lines</a:t>
            </a:r>
            <a:endParaRPr lang="en-IN" b="1" dirty="0" smtClean="0"/>
          </a:p>
          <a:p>
            <a:pPr lvl="1">
              <a:buNone/>
            </a:pPr>
            <a:r>
              <a:rPr lang="en-US" sz="2000" dirty="0" err="1" smtClean="0"/>
              <a:t>nums</a:t>
            </a:r>
            <a:r>
              <a:rPr lang="en-US" sz="2000" dirty="0" smtClean="0"/>
              <a:t> = [0, 1, 2, 3, 4, 5,</a:t>
            </a:r>
          </a:p>
          <a:p>
            <a:pPr lvl="1">
              <a:buNone/>
            </a:pPr>
            <a:r>
              <a:rPr lang="en-US" sz="2000" dirty="0" smtClean="0"/>
              <a:t>6, 7, 8, 9, 10,11]</a:t>
            </a:r>
          </a:p>
          <a:p>
            <a:pPr lvl="1"/>
            <a:r>
              <a:rPr lang="en-US" b="1" i="1" dirty="0" err="1" smtClean="0"/>
              <a:t>eval</a:t>
            </a:r>
            <a:r>
              <a:rPr lang="en-US" b="1" i="1" dirty="0" smtClean="0"/>
              <a:t>(input( )) </a:t>
            </a:r>
            <a:r>
              <a:rPr lang="en-US" sz="2000" dirty="0" smtClean="0"/>
              <a:t>L = </a:t>
            </a:r>
            <a:r>
              <a:rPr lang="en-US" sz="2000" dirty="0" err="1" smtClean="0"/>
              <a:t>eval</a:t>
            </a:r>
            <a:r>
              <a:rPr lang="en-US" sz="2000" dirty="0" smtClean="0"/>
              <a:t>(input('Enter a list: '))  // </a:t>
            </a:r>
            <a:r>
              <a:rPr lang="en-US" sz="1800" dirty="0" smtClean="0"/>
              <a:t>Enter a list: [5,7,9] </a:t>
            </a:r>
            <a:endParaRPr lang="en-US" sz="2000" dirty="0" smtClean="0"/>
          </a:p>
          <a:p>
            <a:pPr lvl="1"/>
            <a:r>
              <a:rPr lang="en-US" sz="2800" i="1" dirty="0" smtClean="0"/>
              <a:t>list </a:t>
            </a:r>
            <a:r>
              <a:rPr lang="en-US" sz="2800" dirty="0" smtClean="0"/>
              <a:t>and </a:t>
            </a:r>
            <a:r>
              <a:rPr lang="en-US" sz="2800" i="1" dirty="0" smtClean="0"/>
              <a:t>range </a:t>
            </a:r>
            <a:r>
              <a:rPr lang="en-US" sz="2800" dirty="0" smtClean="0"/>
              <a:t>function </a:t>
            </a:r>
            <a:r>
              <a:rPr lang="en-US" sz="2000" dirty="0" smtClean="0"/>
              <a:t>: num=list(range(10))</a:t>
            </a:r>
            <a:endParaRPr lang="en-US" sz="2800" dirty="0" smtClean="0"/>
          </a:p>
          <a:p>
            <a:pPr lvl="1"/>
            <a:r>
              <a:rPr lang="en-US" sz="2800" dirty="0" smtClean="0"/>
              <a:t>Nested lists : </a:t>
            </a:r>
            <a:r>
              <a:rPr lang="en-US" dirty="0" smtClean="0"/>
              <a:t> a = ['a', 'b', 'c'] n = [1, 2, 3] x = [a, n]  || </a:t>
            </a:r>
            <a:r>
              <a:rPr lang="en-US" sz="2000" dirty="0" err="1" smtClean="0"/>
              <a:t>col</a:t>
            </a:r>
            <a:r>
              <a:rPr lang="en-US" sz="2000" dirty="0" smtClean="0"/>
              <a:t>=[23,[9.3,11.2,],[‘good’], []]</a:t>
            </a:r>
            <a:endParaRPr lang="en-US" b="1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38912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Basic List Operations</a:t>
            </a:r>
          </a:p>
          <a:p>
            <a:pPr lvl="1"/>
            <a:r>
              <a:rPr lang="en-US" sz="2800" dirty="0" smtClean="0"/>
              <a:t>The plus (+) operator concatenates</a:t>
            </a:r>
          </a:p>
          <a:p>
            <a:pPr lvl="1"/>
            <a:r>
              <a:rPr lang="en-US" sz="2800" b="1" dirty="0" smtClean="0"/>
              <a:t>a = a + [1, 3, 5] reassigns a to the new list [10, 20, 30, 1, 3, 5].</a:t>
            </a:r>
          </a:p>
          <a:p>
            <a:pPr lvl="1"/>
            <a:r>
              <a:rPr lang="en-US" sz="2800" dirty="0" smtClean="0"/>
              <a:t>a += [10] updates a to be the new list [10, 20, 30, 1, 3, 5, 10].</a:t>
            </a:r>
          </a:p>
          <a:p>
            <a:pPr lvl="1"/>
            <a:r>
              <a:rPr lang="en-US" sz="2800" dirty="0" smtClean="0"/>
              <a:t>the * operator repeats a list a given number of times</a:t>
            </a:r>
          </a:p>
          <a:p>
            <a:pPr lvl="1"/>
            <a:r>
              <a:rPr lang="en-US" sz="2800" dirty="0" smtClean="0"/>
              <a:t>print([1, 2, 3] * 3) // [1, 2, 3, 1, 2, 3, 1, 2, 3]</a:t>
            </a:r>
            <a:endParaRPr lang="en-US" sz="2800" b="1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290"/>
            <a:ext cx="8229600" cy="650085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List Aliasing</a:t>
            </a:r>
          </a:p>
          <a:p>
            <a:pPr lvl="1"/>
            <a:r>
              <a:rPr lang="en-US" dirty="0" smtClean="0"/>
              <a:t>both of them will refer to same object in the memory</a:t>
            </a:r>
          </a:p>
          <a:p>
            <a:pPr lvl="1"/>
            <a:r>
              <a:rPr lang="en-US" b="1" dirty="0" smtClean="0"/>
              <a:t>The association of a variable with an object is called as </a:t>
            </a:r>
            <a:r>
              <a:rPr lang="en-US" b="1" i="1" dirty="0" smtClean="0"/>
              <a:t>reference</a:t>
            </a:r>
            <a:r>
              <a:rPr lang="en-US" b="1" dirty="0" smtClean="0"/>
              <a:t>.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a = [10, 20, 30, 40]</a:t>
            </a:r>
          </a:p>
          <a:p>
            <a:pPr>
              <a:buNone/>
            </a:pPr>
            <a:r>
              <a:rPr lang="en-US" dirty="0" smtClean="0"/>
              <a:t>b = [10, 20, 30, 40]</a:t>
            </a:r>
          </a:p>
          <a:p>
            <a:pPr>
              <a:buNone/>
            </a:pPr>
            <a:r>
              <a:rPr lang="en-US" dirty="0" smtClean="0"/>
              <a:t>print('Is ', a, ' equal to ', b, '?', sep='', end=' ') 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b="1" dirty="0" smtClean="0"/>
              <a:t>a == b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print('Are ', a, ' and ', b, ' aliases?', sep='', end=' ') 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b="1" dirty="0" smtClean="0"/>
              <a:t>a is b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 = [100, 200, 300, 400]</a:t>
            </a:r>
          </a:p>
          <a:p>
            <a:pPr>
              <a:buNone/>
            </a:pPr>
            <a:r>
              <a:rPr lang="en-US" dirty="0" smtClean="0"/>
              <a:t>d = c	# </a:t>
            </a:r>
            <a:r>
              <a:rPr lang="en-US" i="1" dirty="0" smtClean="0"/>
              <a:t>creating alias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print('Is ', c, ' equal to ', d, '?', </a:t>
            </a:r>
          </a:p>
          <a:p>
            <a:pPr>
              <a:buNone/>
            </a:pPr>
            <a:r>
              <a:rPr lang="en-US" dirty="0" smtClean="0"/>
              <a:t>sep='', end=' ') 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b="1" dirty="0" smtClean="0"/>
              <a:t>c == d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print('Are ', c, ' and ', d, ' aliases?', </a:t>
            </a:r>
          </a:p>
          <a:p>
            <a:pPr>
              <a:buNone/>
            </a:pPr>
            <a:r>
              <a:rPr lang="en-US" dirty="0" smtClean="0"/>
              <a:t>sep='', end=' ')</a:t>
            </a:r>
          </a:p>
          <a:p>
            <a:pPr>
              <a:buNone/>
            </a:pPr>
            <a:r>
              <a:rPr lang="en-US" dirty="0" smtClean="0"/>
              <a:t>print(</a:t>
            </a:r>
            <a:r>
              <a:rPr lang="en-US" b="1" dirty="0" smtClean="0"/>
              <a:t>c is d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IN" dirty="0" smtClean="0"/>
          </a:p>
        </p:txBody>
      </p:sp>
      <p:sp>
        <p:nvSpPr>
          <p:cNvPr id="4" name="Rectangle 3"/>
          <p:cNvSpPr/>
          <p:nvPr/>
        </p:nvSpPr>
        <p:spPr>
          <a:xfrm>
            <a:off x="4786346" y="370119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r>
              <a:rPr lang="en-US" b="1" u="sng" dirty="0" smtClean="0"/>
              <a:t>Output: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Is [10, 20, 30, 40] equal to [10, 20, 30, 40]? True</a:t>
            </a:r>
          </a:p>
          <a:p>
            <a:pPr>
              <a:buNone/>
            </a:pPr>
            <a:r>
              <a:rPr lang="en-US" dirty="0" smtClean="0"/>
              <a:t>Are [10, 20, 30, 40] and [10, 20, 30, 40] aliases? False</a:t>
            </a:r>
          </a:p>
          <a:p>
            <a:pPr>
              <a:buNone/>
            </a:pPr>
            <a:r>
              <a:rPr lang="en-US" dirty="0" smtClean="0"/>
              <a:t>Is [100, 200, 300, 400] equal to [100, 200, 300, 400]? True</a:t>
            </a:r>
          </a:p>
          <a:p>
            <a:pPr>
              <a:buNone/>
            </a:pPr>
            <a:r>
              <a:rPr lang="en-US" dirty="0" smtClean="0"/>
              <a:t>Are [100, 200, 300, 400] and [100, 200, 300, 400] aliases? True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229600" cy="1143000"/>
          </a:xfrm>
        </p:spPr>
        <p:txBody>
          <a:bodyPr/>
          <a:lstStyle/>
          <a:p>
            <a:r>
              <a:rPr lang="en-US" b="1" dirty="0" smtClean="0"/>
              <a:t>Indexing and Slicing in Lists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896"/>
            <a:ext cx="8472518" cy="4389120"/>
          </a:xfrm>
        </p:spPr>
        <p:txBody>
          <a:bodyPr>
            <a:normAutofit/>
          </a:bodyPr>
          <a:lstStyle/>
          <a:p>
            <a:r>
              <a:rPr lang="en-US" b="1" dirty="0" smtClean="0"/>
              <a:t>Indexing</a:t>
            </a:r>
          </a:p>
          <a:p>
            <a:pPr lvl="2"/>
            <a:r>
              <a:rPr lang="en-US" sz="1800" dirty="0" smtClean="0"/>
              <a:t>The syntax for accessing the elements of a list using the bracket operator</a:t>
            </a:r>
            <a:r>
              <a:rPr lang="en-US" dirty="0" smtClean="0"/>
              <a:t>. </a:t>
            </a:r>
          </a:p>
          <a:p>
            <a:pPr lvl="2"/>
            <a:r>
              <a:rPr lang="en-US" sz="1800" dirty="0" smtClean="0"/>
              <a:t>Accessing elements with negative index</a:t>
            </a:r>
          </a:p>
          <a:p>
            <a:pPr lvl="2"/>
            <a:r>
              <a:rPr lang="en-US" sz="1800" dirty="0" smtClean="0"/>
              <a:t>Accessing the elements within inner list can be done by double-indexing</a:t>
            </a:r>
          </a:p>
          <a:p>
            <a:pPr lvl="3">
              <a:buNone/>
            </a:pPr>
            <a:r>
              <a:rPr lang="en-US" sz="1700" dirty="0" err="1" smtClean="0"/>
              <a:t>ls</a:t>
            </a:r>
            <a:r>
              <a:rPr lang="en-US" sz="1500" dirty="0" smtClean="0"/>
              <a:t>=[[1,2],['EC','CS']]		//Output : EC</a:t>
            </a:r>
          </a:p>
          <a:p>
            <a:pPr lvl="3">
              <a:buNone/>
            </a:pPr>
            <a:r>
              <a:rPr lang="en-US" sz="1700" dirty="0" smtClean="0"/>
              <a:t>print(</a:t>
            </a:r>
            <a:r>
              <a:rPr lang="en-US" sz="1700" dirty="0" err="1" smtClean="0"/>
              <a:t>ls</a:t>
            </a:r>
            <a:r>
              <a:rPr lang="en-US" sz="1700" dirty="0" smtClean="0"/>
              <a:t>[1][0])</a:t>
            </a:r>
            <a:endParaRPr lang="en-US" sz="3100" b="1" dirty="0" smtClean="0"/>
          </a:p>
          <a:p>
            <a:r>
              <a:rPr lang="en-US" b="1" dirty="0" smtClean="0"/>
              <a:t>List slicing</a:t>
            </a:r>
          </a:p>
          <a:p>
            <a:pPr lvl="1"/>
            <a:r>
              <a:rPr lang="en-IN" sz="1800" dirty="0" smtClean="0"/>
              <a:t>Expression : </a:t>
            </a:r>
            <a:r>
              <a:rPr lang="en-US" sz="1800" dirty="0" smtClean="0"/>
              <a:t>list [ begin : end : step ]</a:t>
            </a:r>
          </a:p>
          <a:p>
            <a:pPr lvl="1"/>
            <a:r>
              <a:rPr lang="en-US" sz="1800" dirty="0" smtClean="0"/>
              <a:t>Begin : defaults to 0, end : defaults to the length of the list, step: default  is 1.</a:t>
            </a:r>
          </a:p>
          <a:p>
            <a:pPr lvl="1"/>
            <a:r>
              <a:rPr lang="en-US" sz="1800" dirty="0" smtClean="0"/>
              <a:t> Left side of an assignment can update multiple elements</a:t>
            </a:r>
          </a:p>
          <a:p>
            <a:pPr>
              <a:buNone/>
            </a:pPr>
            <a:r>
              <a:rPr lang="en-US" sz="1800" dirty="0" smtClean="0"/>
              <a:t>		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4389120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t = ['</a:t>
            </a:r>
            <a:r>
              <a:rPr lang="en-US" sz="2800" dirty="0" err="1" smtClean="0"/>
              <a:t>a','b','c','d','e','f</a:t>
            </a:r>
            <a:r>
              <a:rPr lang="en-US" sz="2800" dirty="0" smtClean="0"/>
              <a:t>']	 </a:t>
            </a:r>
          </a:p>
          <a:p>
            <a:pPr>
              <a:buNone/>
            </a:pPr>
            <a:r>
              <a:rPr lang="en-US" sz="2800" dirty="0" smtClean="0"/>
              <a:t>t[1:3] = ['x', 'y'] 	</a:t>
            </a:r>
          </a:p>
          <a:p>
            <a:pPr>
              <a:buNone/>
            </a:pPr>
            <a:r>
              <a:rPr lang="en-US" sz="2800" dirty="0" smtClean="0"/>
              <a:t>print(t)   //</a:t>
            </a:r>
            <a:r>
              <a:rPr lang="en-US" sz="2400" dirty="0" smtClean="0"/>
              <a:t>['a', 'x', 'y', 'd', 'e', 'f']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3200" dirty="0" err="1" smtClean="0"/>
              <a:t>lst</a:t>
            </a:r>
            <a:r>
              <a:rPr lang="en-US" sz="3200" dirty="0" smtClean="0"/>
              <a:t> =[10,20,30,40,50,60,70,80,90,100]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844" y="3500438"/>
            <a:ext cx="8858312" cy="310854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)</a:t>
            </a:r>
            <a:endParaRPr lang="en-US" sz="3200" dirty="0" smtClean="0"/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0:3</a:t>
            </a:r>
            <a:r>
              <a:rPr lang="en-US" sz="2800" dirty="0" smtClean="0"/>
              <a:t>])</a:t>
            </a:r>
            <a:endParaRPr lang="en-US" sz="3200" dirty="0" smtClean="0"/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4:8</a:t>
            </a:r>
            <a:r>
              <a:rPr lang="en-US" sz="2800" dirty="0" smtClean="0"/>
              <a:t>])</a:t>
            </a:r>
            <a:endParaRPr lang="en-US" sz="3200" dirty="0" smtClean="0"/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2:5</a:t>
            </a:r>
            <a:r>
              <a:rPr lang="en-US" sz="2800" dirty="0" smtClean="0"/>
              <a:t>])</a:t>
            </a:r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-5:-3</a:t>
            </a:r>
            <a:r>
              <a:rPr lang="en-US" sz="2800" dirty="0" smtClean="0"/>
              <a:t>])</a:t>
            </a:r>
            <a:endParaRPr lang="en-US" sz="3200" dirty="0" smtClean="0"/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:3</a:t>
            </a:r>
            <a:r>
              <a:rPr lang="en-US" sz="2800" dirty="0" smtClean="0"/>
              <a:t>])</a:t>
            </a:r>
            <a:endParaRPr lang="en-US" sz="3200" dirty="0" smtClean="0"/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4:</a:t>
            </a:r>
            <a:r>
              <a:rPr lang="en-US" sz="2800" dirty="0" smtClean="0"/>
              <a:t>])</a:t>
            </a:r>
            <a:endParaRPr lang="en-US" sz="3200" dirty="0" smtClean="0"/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:</a:t>
            </a:r>
            <a:r>
              <a:rPr lang="en-US" sz="2800" dirty="0" smtClean="0"/>
              <a:t>])</a:t>
            </a:r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-100:3</a:t>
            </a:r>
            <a:r>
              <a:rPr lang="en-US" sz="2800" dirty="0" smtClean="0"/>
              <a:t>])</a:t>
            </a:r>
            <a:endParaRPr lang="en-US" sz="3200" dirty="0" smtClean="0"/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4:100</a:t>
            </a:r>
            <a:r>
              <a:rPr lang="en-US" sz="2800" dirty="0" smtClean="0"/>
              <a:t>])</a:t>
            </a:r>
            <a:endParaRPr lang="en-US" sz="3200" dirty="0" smtClean="0"/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2:-2:2</a:t>
            </a:r>
            <a:r>
              <a:rPr lang="en-US" sz="2800" dirty="0" smtClean="0"/>
              <a:t>])</a:t>
            </a:r>
            <a:endParaRPr lang="en-US" sz="3200" dirty="0" smtClean="0"/>
          </a:p>
          <a:p>
            <a:pPr lvl="1">
              <a:buNone/>
            </a:pPr>
            <a:r>
              <a:rPr lang="en-US" sz="2800" dirty="0" smtClean="0"/>
              <a:t>print(</a:t>
            </a:r>
            <a:r>
              <a:rPr lang="en-US" sz="2800" dirty="0" err="1" smtClean="0"/>
              <a:t>lst</a:t>
            </a:r>
            <a:r>
              <a:rPr lang="en-US" sz="2800" dirty="0" smtClean="0"/>
              <a:t>[</a:t>
            </a:r>
            <a:r>
              <a:rPr lang="en-US" sz="2800" b="1" dirty="0" smtClean="0"/>
              <a:t>::2</a:t>
            </a:r>
            <a:r>
              <a:rPr lang="en-US" sz="2800" dirty="0" smtClean="0"/>
              <a:t>])</a:t>
            </a:r>
            <a:endParaRPr lang="en-US" sz="3200" dirty="0" smtClean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46736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Traversal through a string with a loop</a:t>
            </a:r>
          </a:p>
          <a:p>
            <a:pPr lvl="2"/>
            <a:r>
              <a:rPr lang="en-US" dirty="0" smtClean="0"/>
              <a:t>Extracting every character of a string one at a time </a:t>
            </a:r>
          </a:p>
          <a:p>
            <a:pPr lvl="2"/>
            <a:r>
              <a:rPr lang="en-US" dirty="0" smtClean="0"/>
              <a:t>Performing some action on that character</a:t>
            </a:r>
            <a:endParaRPr lang="en-US" b="1" dirty="0" smtClean="0"/>
          </a:p>
          <a:p>
            <a:pPr lvl="4"/>
            <a:r>
              <a:rPr lang="en-US" dirty="0" smtClean="0"/>
              <a:t>while loop</a:t>
            </a:r>
          </a:p>
          <a:p>
            <a:pPr lvl="4"/>
            <a:r>
              <a:rPr lang="en-IN" dirty="0" smtClean="0"/>
              <a:t>for loop</a:t>
            </a:r>
          </a:p>
          <a:p>
            <a:pPr lvl="4"/>
            <a:endParaRPr lang="en-IN" dirty="0" smtClean="0"/>
          </a:p>
          <a:p>
            <a:pPr lvl="4"/>
            <a:endParaRPr lang="en-IN" dirty="0" smtClean="0"/>
          </a:p>
          <a:p>
            <a:pPr lvl="2"/>
            <a:r>
              <a:rPr lang="en-US" b="1" dirty="0" smtClean="0"/>
              <a:t>Accessing Characters in String by Index Number</a:t>
            </a:r>
            <a:endParaRPr lang="en-US" dirty="0" smtClean="0"/>
          </a:p>
          <a:p>
            <a:pPr lvl="3"/>
            <a:r>
              <a:rPr lang="en-US" dirty="0" smtClean="0"/>
              <a:t>single character in a string using an index</a:t>
            </a:r>
          </a:p>
          <a:p>
            <a:pPr lvl="3">
              <a:buNone/>
            </a:pPr>
            <a:r>
              <a:rPr lang="en-US" dirty="0" smtClean="0"/>
              <a:t> specified in []</a:t>
            </a:r>
          </a:p>
          <a:p>
            <a:pPr lvl="3"/>
            <a:r>
              <a:rPr lang="en-US" dirty="0" smtClean="0"/>
              <a:t>integer and starts at zero</a:t>
            </a:r>
          </a:p>
          <a:p>
            <a:pPr lvl="4">
              <a:buNone/>
            </a:pPr>
            <a:r>
              <a:rPr lang="en-US" sz="1700" dirty="0" smtClean="0"/>
              <a:t>word = 'Python'</a:t>
            </a:r>
          </a:p>
          <a:p>
            <a:pPr lvl="4">
              <a:buNone/>
            </a:pPr>
            <a:r>
              <a:rPr lang="en-US" sz="1700" dirty="0" smtClean="0"/>
              <a:t>&gt;&gt;&gt; word[0]	# character in position 0 </a:t>
            </a:r>
          </a:p>
          <a:p>
            <a:pPr lvl="4">
              <a:buNone/>
            </a:pPr>
            <a:r>
              <a:rPr lang="en-US" sz="1700" dirty="0" smtClean="0"/>
              <a:t>'P‘</a:t>
            </a:r>
          </a:p>
          <a:p>
            <a:pPr lvl="3"/>
            <a:r>
              <a:rPr lang="en-US" sz="1800" dirty="0" smtClean="0"/>
              <a:t>negative indexing of string starting from the end of the string</a:t>
            </a:r>
          </a:p>
          <a:p>
            <a:pPr lvl="3"/>
            <a:endParaRPr lang="en-US" sz="1800" dirty="0" smtClean="0"/>
          </a:p>
          <a:p>
            <a:pPr lvl="3"/>
            <a:endParaRPr lang="en-US" sz="1800" dirty="0" smtClean="0"/>
          </a:p>
          <a:p>
            <a:pPr lvl="3"/>
            <a:endParaRPr lang="en-US" sz="1800" dirty="0" smtClean="0"/>
          </a:p>
          <a:p>
            <a:pPr lvl="3"/>
            <a:r>
              <a:rPr lang="en-US" sz="1800" dirty="0" smtClean="0"/>
              <a:t> </a:t>
            </a:r>
            <a:endParaRPr lang="en-US" sz="1700" dirty="0" smtClean="0"/>
          </a:p>
          <a:p>
            <a:pPr lvl="3">
              <a:buNone/>
            </a:pPr>
            <a:endParaRPr lang="en-US" dirty="0" smtClean="0"/>
          </a:p>
          <a:p>
            <a:pPr lvl="3">
              <a:buNone/>
            </a:pPr>
            <a:endParaRPr lang="en-IN" dirty="0" smtClean="0"/>
          </a:p>
          <a:p>
            <a:pPr lvl="4"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9257" y="1198559"/>
            <a:ext cx="2644775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6351" y="1928802"/>
            <a:ext cx="27130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85918" y="5122879"/>
            <a:ext cx="68580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428628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Built In Functions: </a:t>
            </a:r>
          </a:p>
          <a:p>
            <a:pPr lvl="1"/>
            <a:r>
              <a:rPr lang="en-US" b="1" dirty="0" smtClean="0"/>
              <a:t>Len : </a:t>
            </a:r>
            <a:r>
              <a:rPr lang="en-US" dirty="0" smtClean="0"/>
              <a:t>returns the number of items in the list</a:t>
            </a:r>
          </a:p>
          <a:p>
            <a:pPr lvl="1"/>
            <a:r>
              <a:rPr lang="en-US" b="1" dirty="0" smtClean="0"/>
              <a:t>Sum : </a:t>
            </a:r>
            <a:r>
              <a:rPr lang="en-US" dirty="0" smtClean="0"/>
              <a:t>returns the sum of the items in the list</a:t>
            </a:r>
          </a:p>
          <a:p>
            <a:pPr lvl="1"/>
            <a:r>
              <a:rPr lang="en-US" b="1" dirty="0" smtClean="0"/>
              <a:t>Min : </a:t>
            </a:r>
            <a:r>
              <a:rPr lang="en-US" dirty="0" smtClean="0"/>
              <a:t>returns the minimum of the items in the list</a:t>
            </a:r>
          </a:p>
          <a:p>
            <a:pPr lvl="1"/>
            <a:r>
              <a:rPr lang="en-US" b="1" dirty="0" smtClean="0"/>
              <a:t>Max : </a:t>
            </a:r>
            <a:r>
              <a:rPr lang="en-US" dirty="0" smtClean="0"/>
              <a:t>returns the maximum of the items in the list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36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1612"/>
            <a:ext cx="8229600" cy="438912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000" b="1" dirty="0" smtClean="0"/>
              <a:t>append : </a:t>
            </a:r>
            <a:r>
              <a:rPr lang="en-US" sz="1800" dirty="0" smtClean="0"/>
              <a:t>adds a single item to the existing list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extend : </a:t>
            </a:r>
            <a:r>
              <a:rPr lang="en-US" sz="2000" dirty="0" smtClean="0"/>
              <a:t>takes a single argument (a list) and adds it to the end.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Count : </a:t>
            </a:r>
            <a:r>
              <a:rPr lang="en-US" sz="2000" dirty="0" smtClean="0"/>
              <a:t>returns the number of times a given element appears in the list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Insert : </a:t>
            </a:r>
            <a:r>
              <a:rPr lang="en-US" sz="2000" dirty="0" smtClean="0"/>
              <a:t>new element before the element at a given index.</a:t>
            </a:r>
            <a:r>
              <a:rPr lang="en-US" sz="1700" dirty="0" smtClean="0"/>
              <a:t> </a:t>
            </a:r>
            <a:r>
              <a:rPr lang="en-US" sz="1700" dirty="0" err="1" smtClean="0"/>
              <a:t>Modiﬁes</a:t>
            </a:r>
            <a:r>
              <a:rPr lang="en-US" sz="2000" dirty="0" smtClean="0"/>
              <a:t> 		</a:t>
            </a:r>
            <a:r>
              <a:rPr lang="en-US" sz="1900" dirty="0" smtClean="0"/>
              <a:t>//</a:t>
            </a:r>
            <a:r>
              <a:rPr lang="en-US" sz="1900" dirty="0" err="1" smtClean="0"/>
              <a:t>ls.insert</a:t>
            </a:r>
            <a:r>
              <a:rPr lang="en-US" sz="1900" dirty="0" smtClean="0"/>
              <a:t>(1,"hi")</a:t>
            </a:r>
            <a:endParaRPr lang="en-US" sz="2600" b="1" dirty="0" smtClean="0"/>
          </a:p>
          <a:p>
            <a:pPr lvl="1"/>
            <a:r>
              <a:rPr lang="en-US" sz="2000" b="1" dirty="0" smtClean="0"/>
              <a:t>index : </a:t>
            </a:r>
            <a:r>
              <a:rPr lang="en-US" sz="2000" dirty="0" smtClean="0"/>
              <a:t>Returns the lowest index 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Reverse : </a:t>
            </a:r>
            <a:r>
              <a:rPr lang="en-US" sz="2000" dirty="0" smtClean="0"/>
              <a:t>reverses the elements in the list. </a:t>
            </a:r>
            <a:r>
              <a:rPr lang="en-US" sz="2000" dirty="0" err="1" smtClean="0"/>
              <a:t>Modiﬁes</a:t>
            </a:r>
            <a:r>
              <a:rPr lang="en-US" sz="2000" dirty="0" smtClean="0"/>
              <a:t>.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Sort : </a:t>
            </a:r>
            <a:r>
              <a:rPr lang="en-US" sz="2000" dirty="0" smtClean="0"/>
              <a:t>ascending order. Modifies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Clear : </a:t>
            </a:r>
            <a:r>
              <a:rPr lang="en-US" sz="2000" dirty="0" smtClean="0"/>
              <a:t>removes all the elements, list empty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Deleting  Elements:  </a:t>
            </a:r>
            <a:r>
              <a:rPr lang="en-US" sz="2000" dirty="0" smtClean="0"/>
              <a:t>several ways to delete elements </a:t>
            </a:r>
            <a:endParaRPr lang="en-US" sz="2000" b="1" dirty="0" smtClean="0"/>
          </a:p>
          <a:p>
            <a:pPr lvl="2"/>
            <a:r>
              <a:rPr lang="en-US" sz="1700" b="1" dirty="0" smtClean="0"/>
              <a:t>pop()  :</a:t>
            </a:r>
            <a:r>
              <a:rPr lang="en-US" sz="2200" b="1" dirty="0" smtClean="0"/>
              <a:t> </a:t>
            </a:r>
            <a:r>
              <a:rPr lang="en-US" sz="1700" dirty="0" smtClean="0"/>
              <a:t>removes the item at specified index p and returns its value</a:t>
            </a:r>
            <a:endParaRPr lang="en-US" sz="2200" b="1" dirty="0" smtClean="0"/>
          </a:p>
          <a:p>
            <a:pPr lvl="2"/>
            <a:r>
              <a:rPr lang="en-US" sz="1700" b="1" dirty="0" smtClean="0"/>
              <a:t>remove():</a:t>
            </a:r>
            <a:r>
              <a:rPr lang="en-US" sz="1500" dirty="0" smtClean="0"/>
              <a:t>if the index of the element is not known, then the value to be removed can be specified, will not return the value </a:t>
            </a:r>
            <a:endParaRPr lang="en-US" sz="1700" b="1" dirty="0" smtClean="0"/>
          </a:p>
          <a:p>
            <a:pPr lvl="2"/>
            <a:r>
              <a:rPr lang="en-US" sz="1700" b="1" dirty="0" smtClean="0"/>
              <a:t>del </a:t>
            </a:r>
            <a:r>
              <a:rPr lang="en-US" sz="1200" b="1" dirty="0" smtClean="0"/>
              <a:t>: </a:t>
            </a:r>
            <a:r>
              <a:rPr lang="en-US" sz="1600" dirty="0" smtClean="0"/>
              <a:t>when more than one item to be deleted at a time  || del </a:t>
            </a:r>
            <a:r>
              <a:rPr lang="en-US" sz="1600" dirty="0" err="1" smtClean="0"/>
              <a:t>my_list</a:t>
            </a:r>
            <a:r>
              <a:rPr lang="en-US" sz="1600" dirty="0" smtClean="0"/>
              <a:t>[1:5]</a:t>
            </a:r>
          </a:p>
          <a:p>
            <a:pPr lvl="2"/>
            <a:endParaRPr lang="en-IN" sz="1700" b="1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3891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Python provides a data structure that represents a  mathematical  set</a:t>
            </a:r>
          </a:p>
          <a:p>
            <a:r>
              <a:rPr lang="en-US" sz="2800" dirty="0" smtClean="0"/>
              <a:t>we use curly braces { } </a:t>
            </a:r>
          </a:p>
          <a:p>
            <a:r>
              <a:rPr lang="en-US" sz="2800" dirty="0" smtClean="0"/>
              <a:t>Are unordered and may contain no duplicate elements</a:t>
            </a:r>
          </a:p>
          <a:p>
            <a:r>
              <a:rPr lang="en-US" sz="2800" dirty="0" smtClean="0"/>
              <a:t>Duplicate  elements appear only once in the set</a:t>
            </a:r>
          </a:p>
          <a:p>
            <a:pPr lvl="0"/>
            <a:r>
              <a:rPr lang="en-US" sz="2800" dirty="0" smtClean="0"/>
              <a:t>The expression { } does not  represent  the  empty  set.</a:t>
            </a:r>
          </a:p>
          <a:p>
            <a:pPr lvl="0"/>
            <a:r>
              <a:rPr lang="en-US" sz="2800" dirty="0" smtClean="0"/>
              <a:t>Set  must contain at  least  one  element.</a:t>
            </a:r>
          </a:p>
          <a:p>
            <a:pPr lvl="0"/>
            <a:endParaRPr lang="en-US" sz="2800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8"/>
            <a:ext cx="8229600" cy="1143000"/>
          </a:xfrm>
        </p:spPr>
        <p:txBody>
          <a:bodyPr/>
          <a:lstStyle/>
          <a:p>
            <a:r>
              <a:rPr lang="en-IN" dirty="0" smtClean="0"/>
              <a:t>Creation of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21497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&gt;&gt;&gt; s = {10, 3, 7, 2, 11}</a:t>
            </a:r>
          </a:p>
          <a:p>
            <a:pPr>
              <a:buNone/>
            </a:pPr>
            <a:r>
              <a:rPr lang="en-US" dirty="0" smtClean="0"/>
              <a:t>&gt;&gt;&gt; s {2, 11, 3, 10, 7}</a:t>
            </a:r>
          </a:p>
          <a:p>
            <a:pPr>
              <a:buNone/>
            </a:pPr>
            <a:r>
              <a:rPr lang="en-US" dirty="0" smtClean="0"/>
              <a:t>&gt;&gt;&gt; t = {5, 4, 5, 2, 4, 9}</a:t>
            </a:r>
          </a:p>
          <a:p>
            <a:pPr>
              <a:buNone/>
            </a:pPr>
            <a:r>
              <a:rPr lang="en-US" dirty="0" smtClean="0"/>
              <a:t>&gt;&gt;&gt; t {9, 2, 4, 5}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s={10,20,30,40}</a:t>
            </a:r>
          </a:p>
          <a:p>
            <a:pPr>
              <a:buNone/>
            </a:pPr>
            <a:r>
              <a:rPr lang="en-IN" dirty="0" smtClean="0"/>
              <a:t>s={10,20,2.3,”abc”}</a:t>
            </a:r>
          </a:p>
          <a:p>
            <a:pPr>
              <a:buNone/>
            </a:pPr>
            <a:r>
              <a:rPr lang="en-IN" dirty="0" smtClean="0"/>
              <a:t>s={10,20,30,20,10,20,10}</a:t>
            </a:r>
          </a:p>
          <a:p>
            <a:pPr>
              <a:buNone/>
            </a:pPr>
            <a:r>
              <a:rPr lang="en-IN" dirty="0" smtClean="0"/>
              <a:t>s[1]  //We cannot access element using index</a:t>
            </a:r>
          </a:p>
          <a:p>
            <a:pPr>
              <a:buNone/>
            </a:pPr>
            <a:r>
              <a:rPr lang="en-IN" dirty="0" smtClean="0"/>
              <a:t>s={10,20}</a:t>
            </a:r>
          </a:p>
          <a:p>
            <a:pPr>
              <a:buNone/>
            </a:pPr>
            <a:r>
              <a:rPr lang="en-IN" dirty="0" err="1" smtClean="0"/>
              <a:t>s.add</a:t>
            </a:r>
            <a:r>
              <a:rPr lang="en-IN" dirty="0" smtClean="0"/>
              <a:t>(30)</a:t>
            </a:r>
          </a:p>
          <a:p>
            <a:pPr>
              <a:buNone/>
            </a:pPr>
            <a:r>
              <a:rPr lang="en-IN" dirty="0" smtClean="0"/>
              <a:t>print(s)</a:t>
            </a:r>
          </a:p>
          <a:p>
            <a:pPr>
              <a:buNone/>
            </a:pPr>
            <a:r>
              <a:rPr lang="en-IN" dirty="0" err="1" smtClean="0"/>
              <a:t>s.discard</a:t>
            </a:r>
            <a:r>
              <a:rPr lang="en-IN" dirty="0" smtClean="0"/>
              <a:t>(20)</a:t>
            </a:r>
          </a:p>
          <a:p>
            <a:pPr>
              <a:buNone/>
            </a:pPr>
            <a:r>
              <a:rPr lang="en-IN" dirty="0" smtClean="0"/>
              <a:t>print(s)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conversion using set()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&gt;&gt;&gt; l = [10, 13, 10, 5, 6, 13, 2, 10, 5]</a:t>
            </a:r>
          </a:p>
          <a:p>
            <a:pPr>
              <a:buNone/>
            </a:pPr>
            <a:r>
              <a:rPr lang="en-US" dirty="0" smtClean="0"/>
              <a:t>&gt;&gt;&gt; s = set(l)</a:t>
            </a:r>
          </a:p>
          <a:p>
            <a:pPr>
              <a:buNone/>
            </a:pPr>
            <a:r>
              <a:rPr lang="en-US" dirty="0" smtClean="0"/>
              <a:t>&gt;&gt;&gt; s</a:t>
            </a:r>
          </a:p>
          <a:p>
            <a:pPr>
              <a:buNone/>
            </a:pPr>
            <a:r>
              <a:rPr lang="en-US" dirty="0" smtClean="0"/>
              <a:t>{10, 2, 13, 5, 6}</a:t>
            </a:r>
          </a:p>
          <a:p>
            <a:pPr>
              <a:buNone/>
            </a:pPr>
            <a:r>
              <a:rPr lang="en-US" dirty="0" smtClean="0"/>
              <a:t> </a:t>
            </a:r>
          </a:p>
          <a:p>
            <a:r>
              <a:rPr lang="en-US" dirty="0" smtClean="0"/>
              <a:t>The  element ordering  is  not preserved,  and  duplicate  elements  appear  only once in the set.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operations using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079" y="1858963"/>
            <a:ext cx="8398763" cy="4641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Python reserves  the  { } notation  for  empty  dictionaries</a:t>
            </a:r>
          </a:p>
          <a:p>
            <a:r>
              <a:rPr lang="en-US" dirty="0" smtClean="0"/>
              <a:t>Python  supports  the  standard  mathematical  set  operations  of intersection, union, set difference, and symmetric difference.</a:t>
            </a:r>
          </a:p>
          <a:p>
            <a:pPr lvl="3">
              <a:buNone/>
            </a:pPr>
            <a:r>
              <a:rPr lang="en-US" sz="2400" dirty="0" smtClean="0"/>
              <a:t>&gt;&gt;&gt; S = {2, 5, 7, 8, 9, 12}</a:t>
            </a:r>
          </a:p>
          <a:p>
            <a:pPr lvl="3">
              <a:buNone/>
            </a:pPr>
            <a:r>
              <a:rPr lang="en-US" sz="2400" dirty="0" smtClean="0"/>
              <a:t>&gt;&gt;&gt; T = {1, 5, 6, 7, 11, 12}</a:t>
            </a:r>
          </a:p>
          <a:p>
            <a:pPr lvl="3">
              <a:buNone/>
            </a:pPr>
            <a:r>
              <a:rPr lang="en-US" sz="2400" dirty="0" smtClean="0"/>
              <a:t>&gt;&gt;&gt; S | T {1, 2, 5, 6, 7, 8, 9, 11, 12}</a:t>
            </a:r>
          </a:p>
          <a:p>
            <a:pPr lvl="3">
              <a:buNone/>
            </a:pPr>
            <a:r>
              <a:rPr lang="en-US" sz="2400" dirty="0" smtClean="0"/>
              <a:t>&gt;&gt;&gt; S &amp; T {12, 5, 7}</a:t>
            </a:r>
          </a:p>
          <a:p>
            <a:pPr lvl="3">
              <a:buNone/>
            </a:pPr>
            <a:r>
              <a:rPr lang="en-US" sz="2400" dirty="0" smtClean="0"/>
              <a:t>&gt;&gt;&gt; 7 in S True</a:t>
            </a:r>
          </a:p>
          <a:p>
            <a:pPr lvl="3">
              <a:buNone/>
            </a:pPr>
            <a:r>
              <a:rPr lang="en-US" sz="2400" dirty="0" smtClean="0"/>
              <a:t>&gt;&gt;&gt; 11 in S False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389120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A </a:t>
            </a:r>
            <a:r>
              <a:rPr lang="en-US" altLang="zh-CN" sz="2800" dirty="0" err="1" smtClean="0"/>
              <a:t>tuple</a:t>
            </a:r>
            <a:r>
              <a:rPr lang="en-US" altLang="zh-CN" sz="2800" dirty="0" smtClean="0"/>
              <a:t> is a collection of heterogeneous elements</a:t>
            </a:r>
          </a:p>
          <a:p>
            <a:r>
              <a:rPr lang="en-US" altLang="zh-CN" sz="2800" dirty="0" err="1" smtClean="0"/>
              <a:t>Tuples</a:t>
            </a:r>
            <a:r>
              <a:rPr lang="en-US" altLang="zh-CN" sz="2800" dirty="0" smtClean="0"/>
              <a:t> are written with round brackets.</a:t>
            </a:r>
          </a:p>
          <a:p>
            <a:r>
              <a:rPr lang="en-US" altLang="zh-CN" sz="2800" dirty="0" err="1" smtClean="0"/>
              <a:t>Tuple</a:t>
            </a:r>
            <a:r>
              <a:rPr lang="en-US" altLang="zh-CN" sz="2800" dirty="0" smtClean="0"/>
              <a:t> items are ordered, unchangeable, and allow duplicate values.</a:t>
            </a:r>
            <a:endParaRPr lang="en-US" sz="2800" dirty="0" smtClean="0"/>
          </a:p>
          <a:p>
            <a:r>
              <a:rPr lang="en-US" sz="2800" dirty="0" smtClean="0"/>
              <a:t>The values stored in a </a:t>
            </a:r>
            <a:r>
              <a:rPr lang="en-US" sz="2800" dirty="0" err="1" smtClean="0"/>
              <a:t>tuple</a:t>
            </a:r>
            <a:r>
              <a:rPr lang="en-US" sz="2800" dirty="0" smtClean="0"/>
              <a:t> can be any type, and they are indexed by integers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tuple</a:t>
            </a:r>
            <a:r>
              <a:rPr lang="en-US" sz="2800" dirty="0" smtClean="0"/>
              <a:t> is an immutable list of values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 dirty="0" smtClean="0"/>
              <a:t>Cont.</a:t>
            </a:r>
            <a:endParaRPr lang="en-US" altLang="zh-CN" dirty="0"/>
          </a:p>
        </p:txBody>
      </p:sp>
      <p:sp>
        <p:nvSpPr>
          <p:cNvPr id="3074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sz="2800" dirty="0" smtClean="0"/>
              <a:t>Creation :</a:t>
            </a:r>
          </a:p>
          <a:p>
            <a:pPr lvl="2"/>
            <a:r>
              <a:rPr lang="en-US" sz="2000" dirty="0" smtClean="0"/>
              <a:t>Many ways to a </a:t>
            </a:r>
            <a:r>
              <a:rPr lang="en-US" sz="2000" dirty="0" err="1" smtClean="0"/>
              <a:t>tuple</a:t>
            </a:r>
            <a:r>
              <a:rPr lang="en-US" sz="2000" dirty="0" smtClean="0"/>
              <a:t>:</a:t>
            </a:r>
          </a:p>
          <a:p>
            <a:r>
              <a:rPr lang="en-US" sz="2800" dirty="0" smtClean="0"/>
              <a:t>Accessing Elements in a </a:t>
            </a:r>
            <a:r>
              <a:rPr lang="en-US" sz="2800" dirty="0" err="1" smtClean="0"/>
              <a:t>Tuple</a:t>
            </a:r>
            <a:endParaRPr lang="en-US" sz="2800" dirty="0" smtClean="0"/>
          </a:p>
          <a:p>
            <a:r>
              <a:rPr lang="en-US" sz="2800" dirty="0" err="1" smtClean="0"/>
              <a:t>Tuples</a:t>
            </a:r>
            <a:r>
              <a:rPr lang="en-US" sz="2800" dirty="0" smtClean="0"/>
              <a:t> are immutable</a:t>
            </a:r>
            <a:endParaRPr lang="en-IN" sz="2800" dirty="0" smtClean="0"/>
          </a:p>
          <a:p>
            <a:r>
              <a:rPr lang="en-US" sz="2800" dirty="0" smtClean="0"/>
              <a:t>Comparing </a:t>
            </a:r>
            <a:r>
              <a:rPr lang="en-US" sz="2800" dirty="0" err="1" smtClean="0"/>
              <a:t>tuples</a:t>
            </a:r>
            <a:endParaRPr lang="en-US" sz="2800" dirty="0" smtClean="0"/>
          </a:p>
          <a:p>
            <a:r>
              <a:rPr lang="en-US" sz="2800" dirty="0" err="1" smtClean="0"/>
              <a:t>Tuple</a:t>
            </a:r>
            <a:r>
              <a:rPr lang="en-US" sz="2800" dirty="0" smtClean="0"/>
              <a:t> assignment </a:t>
            </a:r>
          </a:p>
          <a:p>
            <a:pPr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/>
              <a:t>example</a:t>
            </a: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0" indent="0">
              <a:buNone/>
            </a:pPr>
            <a:r>
              <a:rPr lang="en-US" altLang="zh-CN"/>
              <a:t>#example for tuples</a:t>
            </a:r>
          </a:p>
          <a:p>
            <a:pPr marL="0" indent="0">
              <a:buNone/>
            </a:pPr>
            <a:r>
              <a:rPr lang="en-US" altLang="zh-CN"/>
              <a:t>thistuple = ("apple", "banana", "cherry")</a:t>
            </a:r>
          </a:p>
          <a:p>
            <a:pPr marL="0" indent="0">
              <a:buNone/>
            </a:pPr>
            <a:r>
              <a:rPr lang="en-US" altLang="zh-CN"/>
              <a:t>print(thistuple)</a:t>
            </a:r>
          </a:p>
          <a:p>
            <a:pPr marL="0" indent="0">
              <a:buNone/>
            </a:pPr>
            <a:r>
              <a:rPr lang="en-US" altLang="zh-CN"/>
              <a:t>---------------------</a:t>
            </a:r>
          </a:p>
          <a:p>
            <a:pPr marL="0" indent="0">
              <a:buNone/>
            </a:pPr>
            <a:r>
              <a:rPr lang="en-US" altLang="zh-CN"/>
              <a:t>output:</a:t>
            </a:r>
          </a:p>
          <a:p>
            <a:pPr marL="0" indent="0">
              <a:buNone/>
            </a:pPr>
            <a:r>
              <a:rPr lang="en-US" altLang="zh-CN"/>
              <a:t>('apple', 'banana', 'cherry')</a:t>
            </a:r>
          </a:p>
          <a:p>
            <a:pPr marL="0" indent="0">
              <a:buNone/>
            </a:pPr>
            <a:r>
              <a:rPr lang="en-US" altLang="zh-CN"/>
              <a:t>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4356"/>
            <a:ext cx="8401080" cy="561024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String Slicing and Joining </a:t>
            </a:r>
          </a:p>
          <a:p>
            <a:r>
              <a:rPr lang="en-US" sz="2000" b="1" dirty="0" smtClean="0"/>
              <a:t>String slices :</a:t>
            </a:r>
          </a:p>
          <a:p>
            <a:pPr lvl="1"/>
            <a:r>
              <a:rPr lang="en-US" sz="1800" dirty="0" smtClean="0"/>
              <a:t>A segment or a portion of a string is called as slice</a:t>
            </a:r>
          </a:p>
          <a:p>
            <a:pPr lvl="1"/>
            <a:r>
              <a:rPr lang="en-US" sz="1800" dirty="0" smtClean="0"/>
              <a:t>extracted from a string using colon (:) </a:t>
            </a:r>
            <a:endParaRPr lang="en-US" sz="1800" b="1" dirty="0" smtClean="0"/>
          </a:p>
          <a:p>
            <a:pPr lvl="1"/>
            <a:r>
              <a:rPr lang="en-US" sz="1800" dirty="0" smtClean="0"/>
              <a:t>The basic syntax for slicing a string :</a:t>
            </a:r>
          </a:p>
          <a:p>
            <a:r>
              <a:rPr lang="en-US" sz="500" dirty="0" smtClean="0"/>
              <a:t> </a:t>
            </a:r>
            <a:endParaRPr lang="en-US" sz="3600" dirty="0" smtClean="0"/>
          </a:p>
          <a:p>
            <a:pPr lvl="2">
              <a:buNone/>
            </a:pPr>
            <a:r>
              <a:rPr lang="en-US" sz="1600" dirty="0" err="1" smtClean="0"/>
              <a:t>String_name</a:t>
            </a:r>
            <a:r>
              <a:rPr lang="en-US" sz="1600" dirty="0" smtClean="0"/>
              <a:t>[</a:t>
            </a:r>
            <a:r>
              <a:rPr lang="en-US" sz="1600" b="1" i="1" dirty="0" smtClean="0"/>
              <a:t>start </a:t>
            </a:r>
            <a:r>
              <a:rPr lang="en-US" sz="1600" b="1" dirty="0" smtClean="0"/>
              <a:t>: </a:t>
            </a:r>
            <a:r>
              <a:rPr lang="en-US" sz="1600" b="1" i="1" dirty="0" smtClean="0"/>
              <a:t>end </a:t>
            </a:r>
            <a:r>
              <a:rPr lang="en-US" sz="1600" b="1" dirty="0" smtClean="0"/>
              <a:t>: </a:t>
            </a:r>
            <a:r>
              <a:rPr lang="en-US" sz="1600" b="1" i="1" dirty="0" smtClean="0"/>
              <a:t>step</a:t>
            </a:r>
            <a:r>
              <a:rPr lang="en-US" sz="1600" dirty="0" smtClean="0"/>
              <a:t>]</a:t>
            </a:r>
          </a:p>
          <a:p>
            <a:pPr lvl="2">
              <a:buNone/>
            </a:pPr>
            <a:r>
              <a:rPr lang="en-US" sz="1600" dirty="0" smtClean="0"/>
              <a:t>Where,</a:t>
            </a:r>
          </a:p>
          <a:p>
            <a:pPr lvl="2">
              <a:buNone/>
            </a:pPr>
            <a:r>
              <a:rPr lang="en-US" sz="1600" b="1" i="1" dirty="0" smtClean="0"/>
              <a:t>start</a:t>
            </a:r>
            <a:r>
              <a:rPr lang="en-US" sz="1600" i="1" dirty="0" smtClean="0"/>
              <a:t> </a:t>
            </a:r>
            <a:r>
              <a:rPr lang="en-US" sz="1600" b="1" dirty="0" smtClean="0"/>
              <a:t>: </a:t>
            </a:r>
            <a:r>
              <a:rPr lang="en-US" sz="1600" dirty="0" smtClean="0"/>
              <a:t>the position from where it starts</a:t>
            </a:r>
          </a:p>
          <a:p>
            <a:pPr lvl="2">
              <a:buNone/>
            </a:pPr>
            <a:r>
              <a:rPr lang="en-US" sz="1600" b="1" i="1" dirty="0" smtClean="0"/>
              <a:t>end</a:t>
            </a:r>
            <a:r>
              <a:rPr lang="en-US" sz="1600" i="1" dirty="0" smtClean="0"/>
              <a:t> </a:t>
            </a:r>
            <a:r>
              <a:rPr lang="en-US" sz="1600" b="1" dirty="0" smtClean="0"/>
              <a:t>: </a:t>
            </a:r>
            <a:r>
              <a:rPr lang="en-US" sz="1600" dirty="0" smtClean="0"/>
              <a:t>the position where it ends</a:t>
            </a:r>
          </a:p>
          <a:p>
            <a:pPr lvl="2">
              <a:buNone/>
            </a:pPr>
            <a:r>
              <a:rPr lang="en-US" sz="1600" b="1" i="1" dirty="0" smtClean="0"/>
              <a:t>step: I</a:t>
            </a:r>
            <a:r>
              <a:rPr lang="en-US" sz="1600" dirty="0" smtClean="0"/>
              <a:t>s used to indicate num of steps </a:t>
            </a:r>
          </a:p>
          <a:p>
            <a:pPr lvl="2">
              <a:buNone/>
            </a:pPr>
            <a:r>
              <a:rPr lang="en-US" sz="1600" dirty="0" smtClean="0"/>
              <a:t>to be </a:t>
            </a:r>
            <a:r>
              <a:rPr lang="en-US" sz="1600" dirty="0" err="1" smtClean="0"/>
              <a:t>incremented.Default</a:t>
            </a:r>
            <a:r>
              <a:rPr lang="en-US" sz="1600" dirty="0" smtClean="0"/>
              <a:t> is 1.</a:t>
            </a:r>
          </a:p>
          <a:p>
            <a:pPr lvl="3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4643446"/>
            <a:ext cx="628654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/>
              <a:t>Allow Duplicates in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36792"/>
          </a:xfrm>
        </p:spPr>
        <p:txBody>
          <a:bodyPr>
            <a:normAutofit fontScale="92500" lnSpcReduction="10000"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32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tuples are indexed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32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can have items with the same value</a:t>
            </a: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endParaRPr kumimoji="0" lang="en-US" sz="3200" b="0" i="0" u="none" strike="noStrike" kern="1200" cap="none" spc="0" normalizeH="0" baseline="0" noProof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sz="3200" b="0" i="0" u="none" strike="noStrike" kern="1200" cap="none" spc="0" normalizeH="0" baseline="0" noProof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program:</a:t>
            </a:r>
            <a:endParaRPr kumimoji="0" lang="en-US" sz="32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#duplicated allows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thistuple = ("apple", "banana", "cherry", "apple", "cherry")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32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print(thistuple) </a:t>
            </a:r>
            <a:endParaRPr kumimoji="0" lang="en-US" sz="3200" b="0" i="0" u="none" strike="noStrike" kern="1200" cap="none" spc="0" normalizeH="0" baseline="0" noProof="1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sz="3200" dirty="0" smtClean="0"/>
              <a:t>('apple', 'banana', 'cherry', 'apple', 'cherry')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32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/>
              <a:t>Tuple Length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07425" cy="4525963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altLang="zh-CN" dirty="0"/>
              <a:t>#Print the number of items in the </a:t>
            </a:r>
            <a:r>
              <a:rPr lang="en-US" altLang="zh-CN" dirty="0" err="1"/>
              <a:t>tuple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thistuple</a:t>
            </a:r>
            <a:r>
              <a:rPr lang="en-US" altLang="zh-CN" dirty="0"/>
              <a:t> = ("apple", "banana", "cherry")</a:t>
            </a:r>
          </a:p>
          <a:p>
            <a:pPr marL="0" indent="0">
              <a:buNone/>
            </a:pPr>
            <a:r>
              <a:rPr lang="en-US" altLang="zh-CN" dirty="0"/>
              <a:t>print("the length of given </a:t>
            </a:r>
            <a:r>
              <a:rPr lang="en-US" altLang="zh-CN" dirty="0" err="1"/>
              <a:t>tuple</a:t>
            </a:r>
            <a:r>
              <a:rPr lang="en-US" altLang="zh-CN" dirty="0"/>
              <a:t> :",</a:t>
            </a:r>
            <a:r>
              <a:rPr lang="en-US" altLang="zh-CN" dirty="0" err="1"/>
              <a:t>len</a:t>
            </a:r>
            <a:r>
              <a:rPr lang="en-US" altLang="zh-CN" dirty="0"/>
              <a:t>(</a:t>
            </a:r>
            <a:r>
              <a:rPr lang="en-US" altLang="zh-CN" dirty="0" err="1"/>
              <a:t>thistuple</a:t>
            </a:r>
            <a:r>
              <a:rPr lang="en-US" altLang="zh-CN" dirty="0"/>
              <a:t>))</a:t>
            </a:r>
          </a:p>
          <a:p>
            <a:pPr marL="0" indent="0">
              <a:buNone/>
            </a:pPr>
            <a:r>
              <a:rPr lang="en-US" altLang="zh-CN" dirty="0"/>
              <a:t>-----------------------</a:t>
            </a:r>
          </a:p>
          <a:p>
            <a:pPr marL="0" indent="0">
              <a:buNone/>
            </a:pPr>
            <a:r>
              <a:rPr lang="en-US" altLang="zh-CN" dirty="0"/>
              <a:t>output:</a:t>
            </a:r>
          </a:p>
          <a:p>
            <a:pPr marL="0" indent="0">
              <a:buNone/>
            </a:pPr>
            <a:r>
              <a:rPr lang="en-US" altLang="zh-CN" dirty="0"/>
              <a:t>the length of given </a:t>
            </a:r>
            <a:r>
              <a:rPr lang="en-US" altLang="zh-CN" dirty="0" err="1"/>
              <a:t>tuple</a:t>
            </a:r>
            <a:r>
              <a:rPr lang="en-US" altLang="zh-CN" dirty="0"/>
              <a:t> is: 3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/>
              <a:t>data type of tuples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0" indent="0">
              <a:buNone/>
            </a:pPr>
            <a:r>
              <a:rPr lang="en-US" altLang="zh-CN" dirty="0"/>
              <a:t>#checking data  type</a:t>
            </a:r>
          </a:p>
          <a:p>
            <a:pPr marL="0" indent="0">
              <a:buNone/>
            </a:pPr>
            <a:r>
              <a:rPr lang="en-US" altLang="zh-CN" dirty="0" err="1"/>
              <a:t>thistuple</a:t>
            </a:r>
            <a:r>
              <a:rPr lang="en-US" altLang="zh-CN" dirty="0"/>
              <a:t> = ("apple",)</a:t>
            </a:r>
          </a:p>
          <a:p>
            <a:pPr marL="0" indent="0">
              <a:buNone/>
            </a:pPr>
            <a:r>
              <a:rPr lang="en-US" altLang="zh-CN" dirty="0"/>
              <a:t>print(type(</a:t>
            </a:r>
            <a:r>
              <a:rPr lang="en-US" altLang="zh-CN" dirty="0" err="1"/>
              <a:t>thistuple</a:t>
            </a:r>
            <a:r>
              <a:rPr lang="en-US" altLang="zh-CN" dirty="0"/>
              <a:t>))</a:t>
            </a:r>
          </a:p>
          <a:p>
            <a:pPr marL="0" indent="0">
              <a:buNone/>
            </a:pPr>
            <a:r>
              <a:rPr lang="en-US" altLang="zh-CN" dirty="0"/>
              <a:t>----------------------------</a:t>
            </a:r>
          </a:p>
          <a:p>
            <a:pPr marL="0" indent="0">
              <a:buNone/>
            </a:pPr>
            <a:r>
              <a:rPr lang="en-US" altLang="zh-CN" dirty="0"/>
              <a:t>&lt;class '</a:t>
            </a:r>
            <a:r>
              <a:rPr lang="en-US" altLang="zh-CN" dirty="0" err="1"/>
              <a:t>tuple</a:t>
            </a:r>
            <a:r>
              <a:rPr lang="en-US" altLang="zh-CN" dirty="0"/>
              <a:t>'&gt;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altLang="zh-CN"/>
              <a:t>not  a tuple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0" indent="0">
              <a:buNone/>
            </a:pPr>
            <a:r>
              <a:rPr lang="en-US" altLang="zh-CN"/>
              <a:t>#NOT a tuple</a:t>
            </a:r>
          </a:p>
          <a:p>
            <a:pPr marL="0" indent="0">
              <a:buNone/>
            </a:pPr>
            <a:r>
              <a:rPr lang="en-US" altLang="zh-CN"/>
              <a:t>thistuple = ("apple")</a:t>
            </a:r>
          </a:p>
          <a:p>
            <a:pPr marL="0" indent="0">
              <a:buNone/>
            </a:pPr>
            <a:r>
              <a:rPr lang="en-US" altLang="zh-CN"/>
              <a:t>print(type(thistuple)) </a:t>
            </a:r>
          </a:p>
          <a:p>
            <a:pPr marL="0" indent="0">
              <a:buNone/>
            </a:pPr>
            <a:r>
              <a:rPr lang="en-US" altLang="zh-CN"/>
              <a:t>---------------------------</a:t>
            </a:r>
          </a:p>
          <a:p>
            <a:pPr marL="0" indent="0">
              <a:buNone/>
            </a:pPr>
            <a:r>
              <a:rPr lang="en-US" altLang="zh-CN"/>
              <a:t>output:</a:t>
            </a:r>
          </a:p>
          <a:p>
            <a:pPr marL="0" indent="0">
              <a:buNone/>
            </a:pPr>
            <a:r>
              <a:rPr lang="en-US" altLang="zh-CN"/>
              <a:t>&lt;class 'str'&gt;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#example String, int and boolean data types:</a:t>
            </a:r>
          </a:p>
          <a:p>
            <a:pPr marL="0" indent="0">
              <a:buNone/>
            </a:pPr>
            <a:r>
              <a:rPr lang="en-US"/>
              <a:t>tuple1 = ("apple", "banana", "cherry")</a:t>
            </a:r>
          </a:p>
          <a:p>
            <a:pPr marL="0" indent="0">
              <a:buNone/>
            </a:pPr>
            <a:r>
              <a:rPr lang="en-US"/>
              <a:t>tuple2 = (1, 5, 7, 9, 3)</a:t>
            </a:r>
          </a:p>
          <a:p>
            <a:pPr marL="0" indent="0">
              <a:buNone/>
            </a:pPr>
            <a:r>
              <a:rPr lang="en-US"/>
              <a:t>tuple3 = (True, False, False)</a:t>
            </a:r>
          </a:p>
          <a:p>
            <a:pPr marL="0" indent="0">
              <a:buNone/>
            </a:pPr>
            <a:r>
              <a:rPr lang="en-US"/>
              <a:t>print(tuple1)</a:t>
            </a:r>
          </a:p>
          <a:p>
            <a:pPr marL="0" indent="0">
              <a:buNone/>
            </a:pPr>
            <a:r>
              <a:rPr lang="en-US"/>
              <a:t>print(tuple2)</a:t>
            </a:r>
          </a:p>
          <a:p>
            <a:pPr marL="0" indent="0">
              <a:buNone/>
            </a:pPr>
            <a:r>
              <a:rPr lang="en-US"/>
              <a:t>print(tuple3)</a:t>
            </a:r>
          </a:p>
        </p:txBody>
      </p:sp>
      <p:sp>
        <p:nvSpPr>
          <p:cNvPr id="4" name="Rectangle 3"/>
          <p:cNvSpPr/>
          <p:nvPr/>
        </p:nvSpPr>
        <p:spPr>
          <a:xfrm>
            <a:off x="3786182" y="4071942"/>
            <a:ext cx="457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/>
              <a:t>Output:</a:t>
            </a:r>
          </a:p>
          <a:p>
            <a:endParaRPr lang="en-US" sz="2800" dirty="0" smtClean="0"/>
          </a:p>
          <a:p>
            <a:r>
              <a:rPr lang="en-US" sz="2800" dirty="0" smtClean="0"/>
              <a:t>('apple', 'banana', 'cherry')</a:t>
            </a:r>
          </a:p>
          <a:p>
            <a:r>
              <a:rPr lang="en-US" sz="2800" dirty="0" smtClean="0"/>
              <a:t>(1, 5, 7, 9, 3)</a:t>
            </a:r>
          </a:p>
          <a:p>
            <a:r>
              <a:rPr lang="en-US" sz="2800" dirty="0" smtClean="0"/>
              <a:t>(True, False, False)</a:t>
            </a:r>
            <a:endParaRPr lang="en-US" sz="28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slice in 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#use of slice operation in </a:t>
            </a:r>
            <a:r>
              <a:rPr lang="en-US" dirty="0" err="1"/>
              <a:t>tuple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tup1=(1,2,3,4,5,6,7,8,9,10)</a:t>
            </a:r>
          </a:p>
          <a:p>
            <a:pPr marL="0" indent="0">
              <a:buNone/>
            </a:pPr>
            <a:r>
              <a:rPr lang="en-US" dirty="0"/>
              <a:t>print("tup1[3:6]=",tup1[3:6])</a:t>
            </a:r>
          </a:p>
          <a:p>
            <a:pPr marL="0" indent="0">
              <a:buNone/>
            </a:pPr>
            <a:r>
              <a:rPr lang="en-US" dirty="0"/>
              <a:t>print("tup1[:8]=",tup1[:8])</a:t>
            </a:r>
          </a:p>
          <a:p>
            <a:pPr marL="0" indent="0">
              <a:buNone/>
            </a:pPr>
            <a:r>
              <a:rPr lang="en-US" dirty="0"/>
              <a:t>print("tup1[4:]=",tup1[4:])</a:t>
            </a:r>
          </a:p>
          <a:p>
            <a:pPr marL="0" indent="0">
              <a:buNone/>
            </a:pPr>
            <a:r>
              <a:rPr lang="en-US" dirty="0"/>
              <a:t>print("tup1[:]=",tup1[:])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57686" y="3857628"/>
            <a:ext cx="5053018" cy="26193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Output: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tup1[3:6]= (4, 5, 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tup1[:8]= (1, 2, 3, 4, 5, 6, 7, 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tup1[4:]= (5, 6, 7, 8, 9, 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tup1[:]= (1, 2, 3, 4, 5, 6, 7, 8, 9, 10)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updating 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only extract values from a tuple to form another tuple.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#program to extract values from a tuple</a:t>
            </a:r>
          </a:p>
          <a:p>
            <a:pPr marL="0" indent="0">
              <a:buNone/>
            </a:pPr>
            <a:r>
              <a:rPr lang="en-US"/>
              <a:t>tup1=(1,2,3,4,5)</a:t>
            </a:r>
          </a:p>
          <a:p>
            <a:pPr marL="0" indent="0">
              <a:buNone/>
            </a:pPr>
            <a:r>
              <a:rPr lang="en-US"/>
              <a:t>tup2=(6,7,8,9,10)</a:t>
            </a:r>
          </a:p>
          <a:p>
            <a:pPr marL="0" indent="0">
              <a:buNone/>
            </a:pPr>
            <a:r>
              <a:rPr lang="en-US"/>
              <a:t>tup3=tup1+tup2</a:t>
            </a:r>
          </a:p>
          <a:p>
            <a:pPr marL="0" indent="0">
              <a:buNone/>
            </a:pPr>
            <a:r>
              <a:rPr lang="en-US"/>
              <a:t>print(tup3)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29190" y="4500570"/>
            <a:ext cx="3910010" cy="197643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I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Output: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(1, 2, 3, 4, 5, 6, 7, 8, 9, 10)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deleting elements in tuple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#program to delete a tuple</a:t>
            </a:r>
          </a:p>
          <a:p>
            <a:pPr marL="0" indent="0">
              <a:buNone/>
            </a:pPr>
            <a:r>
              <a:rPr lang="en-US"/>
              <a:t>tup1=(1,2,3,4,5)</a:t>
            </a:r>
          </a:p>
          <a:p>
            <a:pPr marL="0" indent="0">
              <a:buNone/>
            </a:pPr>
            <a:r>
              <a:rPr lang="en-US"/>
              <a:t>del tup1</a:t>
            </a:r>
          </a:p>
          <a:p>
            <a:pPr marL="0" indent="0">
              <a:buNone/>
            </a:pPr>
            <a:r>
              <a:rPr lang="en-US"/>
              <a:t>print(tup1)</a:t>
            </a:r>
          </a:p>
          <a:p>
            <a:pPr marL="0" indent="0">
              <a:buNone/>
            </a:pPr>
            <a:r>
              <a:rPr lang="en-US"/>
              <a:t>------------</a:t>
            </a:r>
          </a:p>
          <a:p>
            <a:pPr marL="0" indent="0">
              <a:buNone/>
            </a:pPr>
            <a:r>
              <a:rPr lang="en-US"/>
              <a:t>error message:</a:t>
            </a:r>
          </a:p>
          <a:p>
            <a:pPr marL="0" indent="0">
              <a:buNone/>
            </a:pPr>
            <a:r>
              <a:rPr lang="en-US"/>
              <a:t>NameError: name 'tup1' is not defined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asic </a:t>
            </a:r>
            <a:r>
              <a:rPr lang="en-US" dirty="0" err="1"/>
              <a:t>tuple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length-len</a:t>
            </a:r>
          </a:p>
          <a:p>
            <a:r>
              <a:rPr lang="en-US"/>
              <a:t>concatenation: +</a:t>
            </a:r>
          </a:p>
          <a:p>
            <a:r>
              <a:rPr lang="en-US"/>
              <a:t>repetition: *</a:t>
            </a:r>
          </a:p>
          <a:p>
            <a:r>
              <a:rPr lang="en-US"/>
              <a:t>maximum:max</a:t>
            </a:r>
          </a:p>
          <a:p>
            <a:r>
              <a:rPr lang="en-US"/>
              <a:t>minimum:min</a:t>
            </a:r>
          </a:p>
          <a:p>
            <a:r>
              <a:rPr lang="en-US"/>
              <a:t>comparison(&gt;,&lt;,==)</a:t>
            </a:r>
          </a:p>
          <a:p>
            <a:r>
              <a:rPr lang="en-US"/>
              <a:t>iteration:for</a:t>
            </a:r>
          </a:p>
          <a:p>
            <a:r>
              <a:rPr lang="en-US"/>
              <a:t>membership:in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write a program to swap two values using </a:t>
            </a:r>
            <a:r>
              <a:rPr lang="en-US" sz="3200" dirty="0" err="1" smtClean="0"/>
              <a:t>tuple</a:t>
            </a:r>
            <a:r>
              <a:rPr lang="en-US" sz="3200" dirty="0" smtClean="0"/>
              <a:t> assignment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+mn-ea"/>
              </a:rPr>
              <a:t>val1=10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val2=20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print("before swapping")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print("val1=",val1)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print("val2=",val2)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(val1,val2)=(val2,val1)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print("after </a:t>
            </a:r>
            <a:r>
              <a:rPr lang="en-US" dirty="0" err="1">
                <a:sym typeface="+mn-ea"/>
              </a:rPr>
              <a:t>swaping</a:t>
            </a:r>
            <a:r>
              <a:rPr lang="en-US" dirty="0">
                <a:sym typeface="+mn-ea"/>
              </a:rPr>
              <a:t>")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print("val1=",val1)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print("val2=",val2)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714620"/>
            <a:ext cx="7780337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785794"/>
            <a:ext cx="628654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60"/>
            <a:ext cx="8229600" cy="1143000"/>
          </a:xfrm>
        </p:spPr>
        <p:txBody>
          <a:bodyPr/>
          <a:lstStyle/>
          <a:p>
            <a:r>
              <a:rPr lang="en-IN" dirty="0" smtClean="0"/>
              <a:t>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214446"/>
            <a:ext cx="8686800" cy="5429264"/>
          </a:xfrm>
        </p:spPr>
        <p:txBody>
          <a:bodyPr>
            <a:noAutofit/>
          </a:bodyPr>
          <a:lstStyle/>
          <a:p>
            <a:r>
              <a:rPr lang="en-IN" sz="2000" dirty="0" smtClean="0"/>
              <a:t>Contains values :  Values are stored and performs functionality</a:t>
            </a:r>
          </a:p>
          <a:p>
            <a:r>
              <a:rPr lang="en-IN" sz="2000" dirty="0" smtClean="0"/>
              <a:t>Where in values which are stored and perform specific functionality, </a:t>
            </a:r>
            <a:r>
              <a:rPr lang="en-IN" sz="2000" dirty="0" err="1" smtClean="0"/>
              <a:t>i.e</a:t>
            </a:r>
            <a:r>
              <a:rPr lang="en-IN" sz="2000" dirty="0" smtClean="0"/>
              <a:t>, Data stored in a structured manner</a:t>
            </a:r>
          </a:p>
          <a:p>
            <a:r>
              <a:rPr lang="en-IN" sz="2000" dirty="0" smtClean="0"/>
              <a:t>Wherein, in python we have </a:t>
            </a:r>
            <a:r>
              <a:rPr lang="en-IN" sz="2000" dirty="0" err="1" smtClean="0"/>
              <a:t>int</a:t>
            </a:r>
            <a:r>
              <a:rPr lang="en-IN" sz="2000" dirty="0" smtClean="0"/>
              <a:t>, float, string, list, </a:t>
            </a:r>
            <a:r>
              <a:rPr lang="en-IN" sz="2000" dirty="0" err="1" smtClean="0"/>
              <a:t>tuple</a:t>
            </a:r>
            <a:r>
              <a:rPr lang="en-IN" sz="2000" dirty="0" smtClean="0"/>
              <a:t>, set, </a:t>
            </a:r>
            <a:r>
              <a:rPr lang="en-IN" sz="2000" dirty="0" err="1" smtClean="0"/>
              <a:t>dict</a:t>
            </a:r>
            <a:r>
              <a:rPr lang="en-IN" sz="2000" dirty="0" smtClean="0"/>
              <a:t> and so on.</a:t>
            </a:r>
          </a:p>
          <a:p>
            <a:r>
              <a:rPr lang="en-IN" sz="2000" dirty="0" smtClean="0"/>
              <a:t>Using these data, we must be :</a:t>
            </a:r>
          </a:p>
          <a:p>
            <a:pPr lvl="1"/>
            <a:r>
              <a:rPr lang="en-IN" sz="1800" dirty="0" smtClean="0"/>
              <a:t> how to code 	 &amp; 	 where to use it</a:t>
            </a:r>
          </a:p>
          <a:p>
            <a:r>
              <a:rPr lang="en-IN" sz="2000" dirty="0" smtClean="0"/>
              <a:t>Data are always based on time and memory complexity</a:t>
            </a:r>
          </a:p>
          <a:p>
            <a:pPr lvl="1"/>
            <a:r>
              <a:rPr lang="en-US" sz="1800" dirty="0" smtClean="0"/>
              <a:t>Where should data persist, after creating it</a:t>
            </a:r>
            <a:endParaRPr lang="en-IN" sz="1800" dirty="0" smtClean="0"/>
          </a:p>
          <a:p>
            <a:pPr lvl="1"/>
            <a:r>
              <a:rPr lang="en-IN" sz="1800" dirty="0" smtClean="0"/>
              <a:t>That’s why, Data as always stored in RAM(Primary Memory) instead  Secondary memory</a:t>
            </a:r>
          </a:p>
          <a:p>
            <a:pPr lvl="1"/>
            <a:r>
              <a:rPr lang="en-IN" sz="1800" dirty="0" smtClean="0"/>
              <a:t>Reason why we use RAM is that can be accessed faster comparatively than any other storage.</a:t>
            </a:r>
          </a:p>
          <a:p>
            <a:pPr lvl="2"/>
            <a:r>
              <a:rPr lang="en-US" sz="1600" dirty="0" smtClean="0"/>
              <a:t> short-term memory</a:t>
            </a:r>
          </a:p>
          <a:p>
            <a:pPr lvl="2"/>
            <a:r>
              <a:rPr lang="en-US" sz="1600" dirty="0" smtClean="0"/>
              <a:t>RAM faster than data on a hard disk</a:t>
            </a:r>
          </a:p>
          <a:p>
            <a:pPr lvl="2"/>
            <a:r>
              <a:rPr lang="en-US" sz="1600" dirty="0" smtClean="0"/>
              <a:t>can be read and changed in any order</a:t>
            </a:r>
          </a:p>
          <a:p>
            <a:pPr lvl="2"/>
            <a:r>
              <a:rPr lang="en-US" sz="1600" dirty="0" smtClean="0"/>
              <a:t>Determining your system's performance</a:t>
            </a:r>
          </a:p>
          <a:p>
            <a:pPr lvl="2"/>
            <a:r>
              <a:rPr lang="en-US" sz="1600" dirty="0" smtClean="0"/>
              <a:t>Shutdown: RAM clears out and there is no data stored in it</a:t>
            </a:r>
            <a:endParaRPr lang="en-IN" sz="1600" dirty="0" smtClean="0"/>
          </a:p>
          <a:p>
            <a:pPr lvl="1"/>
            <a:endParaRPr lang="en-US" sz="18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968838"/>
            <a:ext cx="8143932" cy="4389120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Creating elements of dictionary</a:t>
            </a:r>
            <a:endParaRPr lang="en-US" sz="2800" b="1" dirty="0" smtClean="0"/>
          </a:p>
          <a:p>
            <a:r>
              <a:rPr lang="en-US" sz="2800" b="1" dirty="0" smtClean="0"/>
              <a:t>Accessing elements of dictionary</a:t>
            </a:r>
          </a:p>
          <a:p>
            <a:r>
              <a:rPr lang="en-IN" sz="2800" b="1" dirty="0" smtClean="0"/>
              <a:t>Basic operators of  dictionary</a:t>
            </a:r>
          </a:p>
          <a:p>
            <a:r>
              <a:rPr lang="en-IN" sz="2800" b="1" dirty="0" smtClean="0"/>
              <a:t>Built in methods of dictionary</a:t>
            </a:r>
            <a:endParaRPr lang="en-US" sz="28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Key : value</a:t>
            </a:r>
          </a:p>
          <a:p>
            <a:r>
              <a:rPr lang="en-IN" dirty="0" err="1" smtClean="0"/>
              <a:t>dict</a:t>
            </a:r>
            <a:r>
              <a:rPr lang="en-IN" dirty="0" smtClean="0"/>
              <a:t> is an ordered collection.</a:t>
            </a:r>
          </a:p>
          <a:p>
            <a:r>
              <a:rPr lang="en-IN" dirty="0" smtClean="0"/>
              <a:t>It stores the elements using keys</a:t>
            </a:r>
          </a:p>
          <a:p>
            <a:r>
              <a:rPr lang="en-IN" dirty="0" smtClean="0"/>
              <a:t>Keys are also objects</a:t>
            </a:r>
          </a:p>
          <a:p>
            <a:r>
              <a:rPr lang="en-IN" dirty="0" smtClean="0"/>
              <a:t>Keys and Values can be </a:t>
            </a:r>
            <a:r>
              <a:rPr lang="en-IN" dirty="0" err="1" smtClean="0"/>
              <a:t>heterogenous</a:t>
            </a:r>
            <a:r>
              <a:rPr lang="en-IN" dirty="0" smtClean="0"/>
              <a:t>.</a:t>
            </a:r>
          </a:p>
          <a:p>
            <a:r>
              <a:rPr lang="en-IN" dirty="0" smtClean="0"/>
              <a:t>Keys must be unique</a:t>
            </a:r>
          </a:p>
          <a:p>
            <a:r>
              <a:rPr lang="en-IN" dirty="0" smtClean="0"/>
              <a:t>If we try to store information with duplicate key, existing data will be replaced.</a:t>
            </a:r>
          </a:p>
          <a:p>
            <a:r>
              <a:rPr lang="en-IN" dirty="0" smtClean="0"/>
              <a:t>If key is unique, data can be duplicated.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>
            <a:normAutofit/>
          </a:bodyPr>
          <a:lstStyle/>
          <a:p>
            <a:r>
              <a:rPr lang="en-US" b="1" smtClean="0"/>
              <a:t>Dictionaries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357298"/>
            <a:ext cx="8858280" cy="43891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Is a set of key: value pairs, with the requirement that the keys are unique </a:t>
            </a:r>
          </a:p>
          <a:p>
            <a:r>
              <a:rPr lang="en-US" sz="2800" dirty="0" smtClean="0"/>
              <a:t>Mapping between a set of indices (keys) and a set of values. Each key maps to a value. </a:t>
            </a:r>
          </a:p>
          <a:p>
            <a:pPr lvl="0"/>
            <a:r>
              <a:rPr lang="en-US" sz="2800" dirty="0" smtClean="0"/>
              <a:t>Dictionaries are mutable, that is, they are modifiable.</a:t>
            </a:r>
          </a:p>
          <a:p>
            <a:pPr lvl="0"/>
            <a:r>
              <a:rPr lang="en-US" sz="2800" dirty="0" smtClean="0"/>
              <a:t>A pair of braces creates an empty dictionary: { }. Ex: </a:t>
            </a:r>
            <a:r>
              <a:rPr lang="en-US" sz="2800" b="1" dirty="0" smtClean="0"/>
              <a:t>d = { }  || </a:t>
            </a:r>
            <a:r>
              <a:rPr lang="en-US" sz="2800" dirty="0" err="1" smtClean="0"/>
              <a:t>empty_d</a:t>
            </a:r>
            <a:r>
              <a:rPr lang="en-US" sz="2800" dirty="0" smtClean="0"/>
              <a:t> = </a:t>
            </a:r>
            <a:r>
              <a:rPr lang="en-US" sz="2800" dirty="0" err="1" smtClean="0"/>
              <a:t>dict</a:t>
            </a:r>
            <a:r>
              <a:rPr lang="en-US" sz="2800" dirty="0" smtClean="0"/>
              <a:t>()</a:t>
            </a:r>
            <a:r>
              <a:rPr lang="en-US" sz="2000" dirty="0" smtClean="0"/>
              <a:t> //Empty</a:t>
            </a:r>
            <a:endParaRPr lang="en-US" sz="2800" b="1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diagram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ph idx="1"/>
          </p:nvPr>
        </p:nvGraphicFramePr>
        <p:xfrm>
          <a:off x="993934" y="1933576"/>
          <a:ext cx="6457950" cy="4394835"/>
        </p:xfrm>
        <a:graphic>
          <a:graphicData uri="http://schemas.openxmlformats.org/presentationml/2006/ole">
            <p:oleObj spid="_x0000_s53250" r:id="rId3" imgW="5087060" imgH="3343742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dictionary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dict</a:t>
            </a:r>
            <a:r>
              <a:rPr lang="en-US" dirty="0"/>
              <a:t>():new dictionary with no elements.</a:t>
            </a:r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#creating empty dictionary</a:t>
            </a:r>
          </a:p>
          <a:p>
            <a:pPr marL="0" indent="0">
              <a:buNone/>
            </a:pPr>
            <a:r>
              <a:rPr lang="en-US" dirty="0"/>
              <a:t>d=</a:t>
            </a:r>
            <a:r>
              <a:rPr lang="en-US" dirty="0" err="1"/>
              <a:t>dict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print (d)</a:t>
            </a:r>
          </a:p>
          <a:p>
            <a:pPr marL="0" indent="0">
              <a:buNone/>
            </a:pPr>
            <a:r>
              <a:rPr lang="en-US" dirty="0"/>
              <a:t>--------------</a:t>
            </a:r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en-US" dirty="0"/>
              <a:t>{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dictionaries with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85860"/>
            <a:ext cx="7886700" cy="557214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d={10:"A",20:"B",30:"C“}	print(d)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d={10:2.3,4.5:"</a:t>
            </a:r>
            <a:r>
              <a:rPr lang="en-US" dirty="0" err="1" smtClean="0"/>
              <a:t>abc</a:t>
            </a:r>
            <a:r>
              <a:rPr lang="en-US" dirty="0" smtClean="0"/>
              <a:t>", "xyz":20} 	print(d)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d={10:"A",20:"A",30:"A"}  	print(d)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 </a:t>
            </a:r>
            <a:r>
              <a:rPr lang="en-US" dirty="0"/>
              <a:t>creating dictionaries element </a:t>
            </a:r>
          </a:p>
          <a:p>
            <a:pPr marL="0" indent="0">
              <a:buNone/>
            </a:pPr>
            <a:r>
              <a:rPr lang="en-US" dirty="0" err="1"/>
              <a:t>thisdict</a:t>
            </a:r>
            <a:r>
              <a:rPr lang="en-US" dirty="0"/>
              <a:t> ={</a:t>
            </a:r>
          </a:p>
          <a:p>
            <a:pPr marL="0" indent="0">
              <a:buNone/>
            </a:pPr>
            <a:r>
              <a:rPr lang="en-US" dirty="0"/>
              <a:t>    "brand": "Ford",</a:t>
            </a:r>
          </a:p>
          <a:p>
            <a:pPr marL="0" indent="0">
              <a:buNone/>
            </a:pPr>
            <a:r>
              <a:rPr lang="en-US" dirty="0"/>
              <a:t>    "model": "Mustang",</a:t>
            </a:r>
          </a:p>
          <a:p>
            <a:pPr marL="0" indent="0">
              <a:buNone/>
            </a:pPr>
            <a:r>
              <a:rPr lang="en-US" dirty="0"/>
              <a:t>    "year": 1964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thisdict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-------------</a:t>
            </a:r>
          </a:p>
          <a:p>
            <a:pPr marL="0" indent="0">
              <a:buNone/>
            </a:pPr>
            <a:r>
              <a:rPr lang="en-US" dirty="0"/>
              <a:t>output</a:t>
            </a:r>
          </a:p>
          <a:p>
            <a:pPr marL="0" indent="0">
              <a:buNone/>
            </a:pPr>
            <a:r>
              <a:rPr lang="en-US" dirty="0"/>
              <a:t>{'brand': 'Ford', 'model': 'Mustang', 'year': 1964}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or Unordered?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</a:t>
            </a:r>
            <a:r>
              <a:rPr lang="en-US" dirty="0"/>
              <a:t>we say that dictionaries are ordered, it means that the items have a defined order, and that order will not change.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Unordered means that the items does not have a defined order, you cannot refer to an item by using an index.</a:t>
            </a:r>
          </a:p>
          <a:p>
            <a:endParaRPr lang="en-US" dirty="0"/>
          </a:p>
          <a:p>
            <a:r>
              <a:rPr lang="en-US" dirty="0"/>
              <a:t>Changeable</a:t>
            </a:r>
            <a:r>
              <a:rPr lang="en-US" dirty="0" smtClean="0"/>
              <a:t>: Dictionaries </a:t>
            </a:r>
            <a:r>
              <a:rPr lang="en-US" dirty="0"/>
              <a:t>are changeable, meaning that we can change, add or remove items after the dictionary has been created.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duplicates not allowed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Dictionaries cannot have two items with the same key:</a:t>
            </a:r>
          </a:p>
          <a:p>
            <a:pPr marL="0" indent="0">
              <a:buNone/>
            </a:pPr>
            <a:r>
              <a:rPr lang="en-US"/>
              <a:t>#duplicates not allowed</a:t>
            </a:r>
          </a:p>
          <a:p>
            <a:pPr marL="0" indent="0">
              <a:buNone/>
            </a:pPr>
            <a:r>
              <a:rPr lang="en-US"/>
              <a:t>thisdict = {</a:t>
            </a:r>
          </a:p>
          <a:p>
            <a:pPr marL="0" indent="0">
              <a:buNone/>
            </a:pPr>
            <a:r>
              <a:rPr lang="en-US"/>
              <a:t>  "brand": "Ford",</a:t>
            </a:r>
          </a:p>
          <a:p>
            <a:pPr marL="0" indent="0">
              <a:buNone/>
            </a:pPr>
            <a:r>
              <a:rPr lang="en-US"/>
              <a:t>  "model": "Mustang",</a:t>
            </a:r>
          </a:p>
          <a:p>
            <a:pPr marL="0" indent="0">
              <a:buNone/>
            </a:pPr>
            <a:r>
              <a:rPr lang="en-US"/>
              <a:t>  "year": 1964,</a:t>
            </a:r>
          </a:p>
          <a:p>
            <a:pPr marL="0" indent="0">
              <a:buNone/>
            </a:pPr>
            <a:r>
              <a:rPr lang="en-US"/>
              <a:t>  "year": 2020</a:t>
            </a:r>
          </a:p>
          <a:p>
            <a:pPr marL="0" indent="0">
              <a:buNone/>
            </a:pPr>
            <a:r>
              <a:rPr lang="en-US"/>
              <a:t>}</a:t>
            </a:r>
          </a:p>
          <a:p>
            <a:pPr marL="0" indent="0">
              <a:buNone/>
            </a:pPr>
            <a:r>
              <a:rPr lang="en-US"/>
              <a:t>print(thisdict)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{'brand': 'Ford', 'model': 'Mustang', 'year': 2020}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600079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000" b="1" dirty="0" smtClean="0"/>
              <a:t>String Method</a:t>
            </a:r>
            <a:endParaRPr lang="en-US" sz="2000" b="1" dirty="0" smtClean="0"/>
          </a:p>
          <a:p>
            <a:pPr>
              <a:buNone/>
            </a:pPr>
            <a:r>
              <a:rPr lang="en-US" sz="2000" dirty="0" smtClean="0"/>
              <a:t>capitalize()	Converts the first character of the string to a capital (uppercase) letter</a:t>
            </a:r>
          </a:p>
          <a:p>
            <a:pPr>
              <a:buNone/>
            </a:pPr>
            <a:r>
              <a:rPr lang="en-US" sz="2000" dirty="0" smtClean="0"/>
              <a:t>find()	Returns the lowest index of the substring if it is found</a:t>
            </a:r>
          </a:p>
          <a:p>
            <a:pPr>
              <a:buNone/>
            </a:pPr>
            <a:r>
              <a:rPr lang="en-US" sz="2000" dirty="0" smtClean="0"/>
              <a:t>strip()	Returns the string with both leading and trailing characters</a:t>
            </a:r>
          </a:p>
          <a:p>
            <a:pPr>
              <a:buNone/>
            </a:pPr>
            <a:r>
              <a:rPr lang="en-US" sz="2000" dirty="0" err="1" smtClean="0"/>
              <a:t>lstrip</a:t>
            </a:r>
            <a:r>
              <a:rPr lang="en-US" sz="2000" dirty="0" smtClean="0"/>
              <a:t>()		Returns the string with leading characters removed</a:t>
            </a:r>
          </a:p>
          <a:p>
            <a:pPr>
              <a:buNone/>
            </a:pPr>
            <a:r>
              <a:rPr lang="en-US" sz="2000" dirty="0" err="1" smtClean="0"/>
              <a:t>rstrip</a:t>
            </a:r>
            <a:r>
              <a:rPr lang="en-US" sz="2000" dirty="0" smtClean="0"/>
              <a:t>()		Removes trailing characters</a:t>
            </a:r>
          </a:p>
          <a:p>
            <a:pPr>
              <a:buNone/>
            </a:pPr>
            <a:r>
              <a:rPr lang="en-US" sz="2000" dirty="0" err="1" smtClean="0"/>
              <a:t>casefold</a:t>
            </a:r>
            <a:r>
              <a:rPr lang="en-US" sz="2000" dirty="0" smtClean="0"/>
              <a:t>()	Implements </a:t>
            </a:r>
            <a:r>
              <a:rPr lang="en-US" sz="2000" dirty="0" err="1" smtClean="0"/>
              <a:t>caseless</a:t>
            </a:r>
            <a:r>
              <a:rPr lang="en-US" sz="2000" dirty="0" smtClean="0"/>
              <a:t> string matching</a:t>
            </a:r>
          </a:p>
          <a:p>
            <a:pPr>
              <a:buNone/>
            </a:pPr>
            <a:r>
              <a:rPr lang="en-US" sz="2000" dirty="0" err="1" smtClean="0"/>
              <a:t>startswith</a:t>
            </a:r>
            <a:r>
              <a:rPr lang="en-US" sz="2000" dirty="0" smtClean="0"/>
              <a:t>()	Returns “True” if a string starts with the given prefix</a:t>
            </a:r>
          </a:p>
          <a:p>
            <a:pPr>
              <a:buNone/>
            </a:pPr>
            <a:r>
              <a:rPr lang="en-US" sz="2000" dirty="0" err="1" smtClean="0"/>
              <a:t>endswith</a:t>
            </a:r>
            <a:r>
              <a:rPr lang="en-US" sz="2000" dirty="0" smtClean="0"/>
              <a:t>()	Returns “True” if a string ends with the given suffix</a:t>
            </a:r>
          </a:p>
          <a:p>
            <a:pPr>
              <a:buNone/>
            </a:pPr>
            <a:r>
              <a:rPr lang="en-US" sz="2000" dirty="0" smtClean="0"/>
              <a:t>lower()		Converts all uppercase characters in a string into lowercase</a:t>
            </a:r>
          </a:p>
          <a:p>
            <a:pPr>
              <a:buNone/>
            </a:pPr>
            <a:r>
              <a:rPr lang="en-US" sz="2000" dirty="0" smtClean="0"/>
              <a:t>upper()		Converts all lowercase characters in a string into uppercase</a:t>
            </a:r>
          </a:p>
          <a:p>
            <a:pPr>
              <a:buNone/>
            </a:pPr>
            <a:r>
              <a:rPr lang="en-US" sz="2000" dirty="0" smtClean="0"/>
              <a:t>join()		Returns a concatenated String</a:t>
            </a:r>
          </a:p>
          <a:p>
            <a:pPr>
              <a:buNone/>
            </a:pPr>
            <a:r>
              <a:rPr lang="en-US" sz="2000" dirty="0" smtClean="0"/>
              <a:t>count()		Returns the number of occurrences of a substring in the string.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Dictionary Items -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 values in dictionary items can be of any data type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#example for String, int, boolean, and list data types</a:t>
            </a:r>
          </a:p>
          <a:p>
            <a:pPr marL="0" indent="0">
              <a:buNone/>
            </a:pPr>
            <a:r>
              <a:rPr lang="en-US"/>
              <a:t>thisdict =	{</a:t>
            </a:r>
          </a:p>
          <a:p>
            <a:pPr marL="0" indent="0">
              <a:buNone/>
            </a:pPr>
            <a:r>
              <a:rPr lang="en-US"/>
              <a:t>  "brand": "Ford",</a:t>
            </a:r>
          </a:p>
          <a:p>
            <a:pPr marL="0" indent="0">
              <a:buNone/>
            </a:pPr>
            <a:r>
              <a:rPr lang="en-US"/>
              <a:t>  "electric": False,</a:t>
            </a:r>
          </a:p>
          <a:p>
            <a:pPr marL="0" indent="0">
              <a:buNone/>
            </a:pPr>
            <a:r>
              <a:rPr lang="en-US"/>
              <a:t>  "year": 1964,</a:t>
            </a:r>
          </a:p>
          <a:p>
            <a:pPr marL="0" indent="0">
              <a:buNone/>
            </a:pPr>
            <a:r>
              <a:rPr lang="en-US"/>
              <a:t>  "colors": ["red", "white", "blue"]</a:t>
            </a:r>
          </a:p>
          <a:p>
            <a:pPr marL="0" indent="0">
              <a:buNone/>
            </a:pPr>
            <a:r>
              <a:rPr lang="en-US"/>
              <a:t>} </a:t>
            </a:r>
          </a:p>
          <a:p>
            <a:pPr marL="0" indent="0">
              <a:buNone/>
            </a:pPr>
            <a:r>
              <a:rPr lang="en-US"/>
              <a:t>print("dictionary is:",thisdict)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dictionary is: {'brand': 'Ford', 'electric': False, 'year': 1964, 'colors': ['red', 'white', 'blue']}</a:t>
            </a: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#Print the data type of a dictionary</a:t>
            </a:r>
          </a:p>
          <a:p>
            <a:pPr marL="0" indent="0">
              <a:buNone/>
            </a:pPr>
            <a:r>
              <a:rPr lang="en-US"/>
              <a:t>thisdict =	{</a:t>
            </a:r>
          </a:p>
          <a:p>
            <a:pPr marL="0" indent="0">
              <a:buNone/>
            </a:pPr>
            <a:r>
              <a:rPr lang="en-US"/>
              <a:t>  "brand": "Ford",</a:t>
            </a:r>
          </a:p>
          <a:p>
            <a:pPr marL="0" indent="0">
              <a:buNone/>
            </a:pPr>
            <a:r>
              <a:rPr lang="en-US"/>
              <a:t>  "model": "Mustang",</a:t>
            </a:r>
          </a:p>
          <a:p>
            <a:pPr marL="0" indent="0">
              <a:buNone/>
            </a:pPr>
            <a:r>
              <a:rPr lang="en-US"/>
              <a:t>  "year": 1964</a:t>
            </a:r>
          </a:p>
          <a:p>
            <a:pPr marL="0" indent="0">
              <a:buNone/>
            </a:pPr>
            <a:r>
              <a:rPr lang="en-US"/>
              <a:t>}</a:t>
            </a:r>
          </a:p>
          <a:p>
            <a:pPr marL="0" indent="0">
              <a:buNone/>
            </a:pPr>
            <a:r>
              <a:rPr lang="en-US"/>
              <a:t>print(type(thisdict)) </a:t>
            </a:r>
          </a:p>
          <a:p>
            <a:pPr marL="0" indent="0">
              <a:buNone/>
            </a:pPr>
            <a:r>
              <a:rPr lang="en-US"/>
              <a:t>-------------</a:t>
            </a:r>
          </a:p>
          <a:p>
            <a:pPr marL="0" indent="0">
              <a:buNone/>
            </a:pPr>
            <a:r>
              <a:rPr lang="en-US"/>
              <a:t>&lt;class 'dict'&gt;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8229600" cy="1143000"/>
          </a:xfrm>
        </p:spPr>
        <p:txBody>
          <a:bodyPr/>
          <a:lstStyle/>
          <a:p>
            <a:r>
              <a:rPr lang="en-US" dirty="0"/>
              <a:t>built in methods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ph idx="1"/>
          </p:nvPr>
        </p:nvGraphicFramePr>
        <p:xfrm>
          <a:off x="629126" y="1691006"/>
          <a:ext cx="6812280" cy="4831715"/>
        </p:xfrm>
        <a:graphic>
          <a:graphicData uri="http://schemas.openxmlformats.org/presentationml/2006/ole">
            <p:oleObj spid="_x0000_s54274" r:id="rId3" imgW="5706272" imgH="343809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conti..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ph idx="1"/>
          </p:nvPr>
        </p:nvGraphicFramePr>
        <p:xfrm>
          <a:off x="1357290" y="1905635"/>
          <a:ext cx="6410801" cy="4298950"/>
        </p:xfrm>
        <a:graphic>
          <a:graphicData uri="http://schemas.openxmlformats.org/presentationml/2006/ole">
            <p:oleObj spid="_x0000_s55298" r:id="rId3" imgW="5706272" imgH="3172268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List, </a:t>
            </a:r>
            <a:r>
              <a:rPr lang="en-US" sz="4000" dirty="0" err="1" smtClean="0"/>
              <a:t>Tuple</a:t>
            </a:r>
            <a:r>
              <a:rPr lang="en-US" sz="4000" dirty="0" smtClean="0"/>
              <a:t>, Set, </a:t>
            </a:r>
            <a:r>
              <a:rPr lang="en-US" sz="4000" dirty="0" err="1" smtClean="0"/>
              <a:t>dict</a:t>
            </a:r>
            <a:r>
              <a:rPr lang="en-US" sz="4000" dirty="0" smtClean="0"/>
              <a:t> 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is a </a:t>
            </a:r>
            <a:r>
              <a:rPr lang="en-US" b="1" dirty="0" smtClean="0"/>
              <a:t>non-homogeneous/</a:t>
            </a:r>
            <a:r>
              <a:rPr lang="en-US" b="1" dirty="0" err="1" smtClean="0"/>
              <a:t>heterogenous</a:t>
            </a:r>
            <a:r>
              <a:rPr lang="en-US" dirty="0" smtClean="0"/>
              <a:t> data structure that stores the elements in single row and multiple rows and columns</a:t>
            </a:r>
          </a:p>
          <a:p>
            <a:r>
              <a:rPr lang="en-US" dirty="0" err="1" smtClean="0"/>
              <a:t>Tuple</a:t>
            </a:r>
            <a:r>
              <a:rPr lang="en-US" dirty="0" smtClean="0"/>
              <a:t> is also a </a:t>
            </a:r>
            <a:r>
              <a:rPr lang="en-US" b="1" dirty="0" smtClean="0"/>
              <a:t>non-homogeneous </a:t>
            </a:r>
            <a:r>
              <a:rPr lang="en-US" dirty="0" smtClean="0"/>
              <a:t>data structure that stores single row and multiple rows and columns</a:t>
            </a:r>
          </a:p>
          <a:p>
            <a:r>
              <a:rPr lang="en-US" dirty="0" smtClean="0"/>
              <a:t>Set data structure is also </a:t>
            </a:r>
            <a:r>
              <a:rPr lang="en-US" b="1" dirty="0" smtClean="0"/>
              <a:t>non-homogeneous</a:t>
            </a:r>
            <a:r>
              <a:rPr lang="en-US" dirty="0" smtClean="0"/>
              <a:t> data structure but stores in single row</a:t>
            </a:r>
          </a:p>
          <a:p>
            <a:r>
              <a:rPr lang="en-US" dirty="0" smtClean="0"/>
              <a:t>Dictionary is also a </a:t>
            </a:r>
            <a:r>
              <a:rPr lang="en-US" b="1" dirty="0" smtClean="0"/>
              <a:t>non-homogeneous</a:t>
            </a:r>
            <a:r>
              <a:rPr lang="en-US" dirty="0" smtClean="0"/>
              <a:t> data structure which stores key value pairs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Duplicate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allows duplicate elements</a:t>
            </a:r>
          </a:p>
          <a:p>
            <a:r>
              <a:rPr lang="en-US" dirty="0" err="1" smtClean="0"/>
              <a:t>Tuple</a:t>
            </a:r>
            <a:r>
              <a:rPr lang="en-US" dirty="0" smtClean="0"/>
              <a:t> allows duplicate elements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Set will </a:t>
            </a:r>
            <a:r>
              <a:rPr lang="en-US" b="1" dirty="0" smtClean="0"/>
              <a:t>not allow </a:t>
            </a:r>
            <a:r>
              <a:rPr lang="en-US" dirty="0" smtClean="0"/>
              <a:t>duplicate elements</a:t>
            </a:r>
          </a:p>
          <a:p>
            <a:r>
              <a:rPr lang="en-US" dirty="0" smtClean="0"/>
              <a:t>Dictionary </a:t>
            </a:r>
            <a:r>
              <a:rPr lang="en-US" b="1" dirty="0" smtClean="0"/>
              <a:t>doesn’t allow </a:t>
            </a:r>
            <a:r>
              <a:rPr lang="en-US" dirty="0" smtClean="0"/>
              <a:t>duplicate </a:t>
            </a:r>
            <a:r>
              <a:rPr lang="en-US" b="1" dirty="0" smtClean="0"/>
              <a:t>keys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Symbol, Creation and Empty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1612"/>
            <a:ext cx="8229600" cy="43891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List can be represented by [ ]</a:t>
            </a:r>
          </a:p>
          <a:p>
            <a:pPr fontAlgn="base"/>
            <a:r>
              <a:rPr lang="en-IN" dirty="0" smtClean="0"/>
              <a:t>T</a:t>
            </a:r>
            <a:r>
              <a:rPr lang="en-US" dirty="0" err="1" smtClean="0"/>
              <a:t>uple</a:t>
            </a:r>
            <a:r>
              <a:rPr lang="en-US" dirty="0" smtClean="0"/>
              <a:t> can be represented by  ( )</a:t>
            </a:r>
          </a:p>
          <a:p>
            <a:r>
              <a:rPr lang="en-US" dirty="0" smtClean="0"/>
              <a:t>Set can be represented by { }</a:t>
            </a:r>
          </a:p>
          <a:p>
            <a:r>
              <a:rPr lang="en-US" dirty="0" smtClean="0"/>
              <a:t>Dictionary  can be represented by { }</a:t>
            </a:r>
          </a:p>
          <a:p>
            <a:endParaRPr lang="en-US" dirty="0" smtClean="0"/>
          </a:p>
          <a:p>
            <a:r>
              <a:rPr lang="en-IN" dirty="0" smtClean="0"/>
              <a:t>Creation:</a:t>
            </a:r>
          </a:p>
          <a:p>
            <a:r>
              <a:rPr lang="en-US" dirty="0" smtClean="0"/>
              <a:t>l= list()</a:t>
            </a:r>
          </a:p>
          <a:p>
            <a:r>
              <a:rPr lang="en-US" dirty="0" smtClean="0"/>
              <a:t>t= </a:t>
            </a:r>
            <a:r>
              <a:rPr lang="en-US" dirty="0" err="1" smtClean="0"/>
              <a:t>tuple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a=set()</a:t>
            </a:r>
          </a:p>
          <a:p>
            <a:r>
              <a:rPr lang="en-US" dirty="0" smtClean="0"/>
              <a:t>d=</a:t>
            </a:r>
            <a:r>
              <a:rPr lang="en-US" dirty="0" err="1" smtClean="0"/>
              <a:t>dict</a:t>
            </a:r>
            <a:r>
              <a:rPr lang="en-US" dirty="0" smtClean="0"/>
              <a:t>()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500430" y="3676672"/>
            <a:ext cx="5186370" cy="282416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Representing Empty object: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US" sz="2800" dirty="0" smtClean="0"/>
              <a:t>l=[]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US" sz="2800" dirty="0" smtClean="0"/>
              <a:t>t=()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US" sz="2800" dirty="0" smtClean="0"/>
              <a:t>a=set()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US" sz="2800" dirty="0" smtClean="0"/>
              <a:t>d={}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50072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Nested among all : List, </a:t>
            </a:r>
            <a:r>
              <a:rPr lang="en-US" dirty="0" err="1" smtClean="0"/>
              <a:t>Tuple</a:t>
            </a:r>
            <a:r>
              <a:rPr lang="en-US" dirty="0" smtClean="0"/>
              <a:t>, Set, </a:t>
            </a:r>
            <a:r>
              <a:rPr lang="en-US" dirty="0" err="1" smtClean="0"/>
              <a:t>Dict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Duplicate elements : List, </a:t>
            </a:r>
            <a:r>
              <a:rPr lang="en-US" dirty="0" err="1" smtClean="0"/>
              <a:t>Tuple</a:t>
            </a:r>
            <a:r>
              <a:rPr lang="en-US" dirty="0" smtClean="0"/>
              <a:t>, </a:t>
            </a:r>
            <a:r>
              <a:rPr lang="en-US" dirty="0" err="1" smtClean="0"/>
              <a:t>Dict</a:t>
            </a:r>
            <a:endParaRPr lang="en-US" dirty="0" smtClean="0"/>
          </a:p>
          <a:p>
            <a:r>
              <a:rPr lang="en-US" dirty="0" smtClean="0"/>
              <a:t>No Duplicate elements : set</a:t>
            </a:r>
          </a:p>
          <a:p>
            <a:endParaRPr lang="en-US" dirty="0" smtClean="0"/>
          </a:p>
          <a:p>
            <a:r>
              <a:rPr lang="en-US" dirty="0" smtClean="0"/>
              <a:t>Mutable: list, set, </a:t>
            </a:r>
            <a:r>
              <a:rPr lang="en-US" dirty="0" err="1" smtClean="0"/>
              <a:t>dict</a:t>
            </a:r>
            <a:endParaRPr lang="en-US" dirty="0" smtClean="0"/>
          </a:p>
          <a:p>
            <a:r>
              <a:rPr lang="en-IN" dirty="0" smtClean="0"/>
              <a:t>I</a:t>
            </a:r>
            <a:r>
              <a:rPr lang="en-US" dirty="0" err="1" smtClean="0"/>
              <a:t>mmutable</a:t>
            </a:r>
            <a:r>
              <a:rPr lang="en-US" dirty="0" smtClean="0"/>
              <a:t> : </a:t>
            </a:r>
            <a:r>
              <a:rPr lang="en-US" dirty="0" err="1" smtClean="0"/>
              <a:t>tuple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All modifier Methods  : list, set, </a:t>
            </a:r>
            <a:r>
              <a:rPr lang="en-IN" dirty="0" err="1" smtClean="0"/>
              <a:t>dict</a:t>
            </a:r>
            <a:endParaRPr lang="en-IN" dirty="0" smtClean="0"/>
          </a:p>
          <a:p>
            <a:r>
              <a:rPr lang="en-IN" dirty="0" smtClean="0"/>
              <a:t>Methods (index, count) : </a:t>
            </a:r>
            <a:r>
              <a:rPr lang="en-IN" dirty="0" err="1" smtClean="0"/>
              <a:t>tuple</a:t>
            </a:r>
            <a:endParaRPr lang="en-IN" dirty="0" smtClean="0"/>
          </a:p>
          <a:p>
            <a:r>
              <a:rPr lang="en-IN" dirty="0" smtClean="0"/>
              <a:t>Methods without indexing &amp; slicing : set</a:t>
            </a:r>
          </a:p>
          <a:p>
            <a:endParaRPr lang="en-IN" dirty="0" smtClean="0"/>
          </a:p>
          <a:p>
            <a:r>
              <a:rPr lang="en-IN" dirty="0" smtClean="0"/>
              <a:t>Allows both mutable &amp; Immutable : List, </a:t>
            </a:r>
            <a:r>
              <a:rPr lang="en-IN" dirty="0" err="1" smtClean="0"/>
              <a:t>Tuple</a:t>
            </a:r>
            <a:r>
              <a:rPr lang="en-IN" dirty="0" smtClean="0"/>
              <a:t>, </a:t>
            </a:r>
            <a:r>
              <a:rPr lang="en-IN" dirty="0" err="1" smtClean="0"/>
              <a:t>dict</a:t>
            </a:r>
            <a:endParaRPr lang="en-IN" dirty="0" smtClean="0"/>
          </a:p>
          <a:p>
            <a:r>
              <a:rPr lang="en-IN" dirty="0" smtClean="0"/>
              <a:t>Allows only Immutable object : set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Ordered elements: list, </a:t>
            </a:r>
            <a:r>
              <a:rPr lang="en-US" dirty="0" err="1" smtClean="0"/>
              <a:t>tuple</a:t>
            </a:r>
            <a:r>
              <a:rPr lang="en-US" dirty="0" smtClean="0"/>
              <a:t>, </a:t>
            </a:r>
            <a:r>
              <a:rPr lang="en-US" dirty="0" err="1" smtClean="0"/>
              <a:t>dict</a:t>
            </a:r>
            <a:endParaRPr lang="en-US" dirty="0" smtClean="0"/>
          </a:p>
          <a:p>
            <a:r>
              <a:rPr lang="en-IN" dirty="0" smtClean="0"/>
              <a:t>Unordered elements :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>
            <a:normAutofit/>
          </a:bodyPr>
          <a:lstStyle/>
          <a:p>
            <a:r>
              <a:rPr lang="en-US" b="1" smtClean="0"/>
              <a:t>FILES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357298"/>
            <a:ext cx="9001156" cy="4389120"/>
          </a:xfrm>
        </p:spPr>
        <p:txBody>
          <a:bodyPr>
            <a:noAutofit/>
          </a:bodyPr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en-US" dirty="0" smtClean="0"/>
              <a:t>File is a named location on disk to store related information.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en-US" dirty="0" smtClean="0"/>
              <a:t>Data for python program can come from difference sources such as keyboard, text file, web server, database.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en-IN" dirty="0" smtClean="0"/>
              <a:t>To store data permanently. Stored non-volatile memory. 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en-IN" dirty="0" smtClean="0"/>
              <a:t>We can retrieve whenever required.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en-IN" dirty="0" smtClean="0"/>
              <a:t>Ex: Student.txt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68168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String Methods</a:t>
            </a:r>
          </a:p>
          <a:p>
            <a:pPr lvl="1"/>
            <a:r>
              <a:rPr lang="en-US" b="1" dirty="0" smtClean="0"/>
              <a:t>capitalize()  	: </a:t>
            </a:r>
            <a:r>
              <a:rPr lang="en-US" dirty="0" smtClean="0"/>
              <a:t>print(</a:t>
            </a:r>
            <a:r>
              <a:rPr lang="en-US" dirty="0" err="1" smtClean="0"/>
              <a:t>msg.capitalize</a:t>
            </a:r>
            <a:r>
              <a:rPr lang="en-US" dirty="0" smtClean="0"/>
              <a:t>()) </a:t>
            </a:r>
          </a:p>
          <a:p>
            <a:pPr lvl="1"/>
            <a:r>
              <a:rPr lang="en-US" b="1" dirty="0" smtClean="0"/>
              <a:t>find()		: </a:t>
            </a:r>
            <a:r>
              <a:rPr lang="en-US" b="1" dirty="0" err="1" smtClean="0"/>
              <a:t>s</a:t>
            </a:r>
            <a:r>
              <a:rPr lang="en-US" dirty="0" err="1" smtClean="0"/>
              <a:t>.find</a:t>
            </a:r>
            <a:r>
              <a:rPr lang="en-US" dirty="0" smtClean="0"/>
              <a:t>(sub[, start[, end]]) -&gt; </a:t>
            </a:r>
            <a:r>
              <a:rPr lang="en-US" dirty="0" err="1" smtClean="0"/>
              <a:t>int</a:t>
            </a:r>
            <a:r>
              <a:rPr lang="en-US" dirty="0" smtClean="0"/>
              <a:t> 				  print(</a:t>
            </a:r>
            <a:r>
              <a:rPr lang="en-US" dirty="0" err="1" smtClean="0"/>
              <a:t>st.find</a:t>
            </a:r>
            <a:r>
              <a:rPr lang="en-US" dirty="0" smtClean="0"/>
              <a:t>(‘x’))</a:t>
            </a:r>
            <a:r>
              <a:rPr lang="en-US" b="1" dirty="0" smtClean="0"/>
              <a:t>	</a:t>
            </a:r>
            <a:endParaRPr lang="en-US" dirty="0" smtClean="0"/>
          </a:p>
          <a:p>
            <a:pPr lvl="1"/>
            <a:r>
              <a:rPr lang="en-US" b="1" dirty="0" smtClean="0"/>
              <a:t>strip()		: </a:t>
            </a:r>
            <a:r>
              <a:rPr lang="en-US" dirty="0" smtClean="0"/>
              <a:t>print(</a:t>
            </a:r>
            <a:r>
              <a:rPr lang="en-US" dirty="0" err="1" smtClean="0"/>
              <a:t>st.strip</a:t>
            </a:r>
            <a:r>
              <a:rPr lang="en-US" dirty="0" smtClean="0"/>
              <a:t>())</a:t>
            </a:r>
          </a:p>
          <a:p>
            <a:pPr lvl="1"/>
            <a:r>
              <a:rPr lang="en-US" b="1" dirty="0" smtClean="0"/>
              <a:t>strip(chars)	: </a:t>
            </a:r>
            <a:r>
              <a:rPr lang="en-US" dirty="0" smtClean="0"/>
              <a:t>print(</a:t>
            </a:r>
            <a:r>
              <a:rPr lang="en-US" dirty="0" err="1" smtClean="0"/>
              <a:t>st.strip</a:t>
            </a:r>
            <a:r>
              <a:rPr lang="en-US" dirty="0" smtClean="0"/>
              <a:t>(‘#’))</a:t>
            </a:r>
          </a:p>
          <a:p>
            <a:pPr lvl="1"/>
            <a:r>
              <a:rPr lang="en-US" b="1" dirty="0" err="1" smtClean="0"/>
              <a:t>rstrip</a:t>
            </a:r>
            <a:r>
              <a:rPr lang="en-US" b="1" dirty="0" smtClean="0"/>
              <a:t>()		: </a:t>
            </a:r>
            <a:r>
              <a:rPr lang="en-US" dirty="0" smtClean="0"/>
              <a:t>remove whitespace at right side</a:t>
            </a:r>
          </a:p>
          <a:p>
            <a:pPr lvl="1"/>
            <a:r>
              <a:rPr lang="en-US" b="1" dirty="0" err="1" smtClean="0"/>
              <a:t>lstrip</a:t>
            </a:r>
            <a:r>
              <a:rPr lang="en-US" b="1" dirty="0" smtClean="0"/>
              <a:t>()		: </a:t>
            </a:r>
            <a:r>
              <a:rPr lang="en-US" dirty="0" smtClean="0"/>
              <a:t>remove whitespace at left side</a:t>
            </a:r>
          </a:p>
          <a:p>
            <a:pPr lvl="1"/>
            <a:r>
              <a:rPr lang="en-US" b="1" dirty="0" err="1" smtClean="0"/>
              <a:t>casefold</a:t>
            </a:r>
            <a:r>
              <a:rPr lang="en-US" b="1" dirty="0" smtClean="0"/>
              <a:t>()	: </a:t>
            </a:r>
            <a:r>
              <a:rPr lang="en-US" dirty="0" err="1" smtClean="0"/>
              <a:t>caseless</a:t>
            </a:r>
            <a:r>
              <a:rPr lang="en-US" dirty="0" smtClean="0"/>
              <a:t> comparisons</a:t>
            </a:r>
          </a:p>
          <a:p>
            <a:pPr lvl="1"/>
            <a:r>
              <a:rPr lang="en-US" b="1" dirty="0" smtClean="0"/>
              <a:t>split(“separator”) : </a:t>
            </a:r>
            <a:r>
              <a:rPr lang="en-US" sz="1800" dirty="0" smtClean="0"/>
              <a:t>s="</a:t>
            </a:r>
            <a:r>
              <a:rPr lang="en-US" sz="1800" dirty="0" err="1" smtClean="0"/>
              <a:t>a,b,c,d,e”print</a:t>
            </a:r>
            <a:r>
              <a:rPr lang="en-US" sz="1800" dirty="0" smtClean="0"/>
              <a:t>(</a:t>
            </a:r>
            <a:r>
              <a:rPr lang="en-US" sz="1800" dirty="0" err="1" smtClean="0"/>
              <a:t>s.split</a:t>
            </a:r>
            <a:r>
              <a:rPr lang="en-US" sz="1800" dirty="0" smtClean="0"/>
              <a:t>(",")) [‘a', ‘b', ‘c', ‘d‘, ’e’]</a:t>
            </a:r>
            <a:endParaRPr lang="en-US" sz="2800" dirty="0" smtClean="0"/>
          </a:p>
          <a:p>
            <a:pPr lvl="1"/>
            <a:r>
              <a:rPr lang="en-US" b="1" dirty="0" err="1" smtClean="0"/>
              <a:t>startswith</a:t>
            </a:r>
            <a:r>
              <a:rPr lang="en-US" b="1" dirty="0" smtClean="0"/>
              <a:t>(prefix, start, end) : </a:t>
            </a:r>
            <a:r>
              <a:rPr lang="en-US" sz="1600" dirty="0" smtClean="0"/>
              <a:t>print(</a:t>
            </a:r>
            <a:r>
              <a:rPr lang="en-US" sz="1600" dirty="0" err="1" smtClean="0"/>
              <a:t>str.startswith</a:t>
            </a:r>
            <a:r>
              <a:rPr lang="en-US" sz="1600" dirty="0" smtClean="0"/>
              <a:t>("L"))False</a:t>
            </a:r>
            <a:endParaRPr lang="en-US" dirty="0" smtClean="0"/>
          </a:p>
          <a:p>
            <a:pPr lvl="1"/>
            <a:r>
              <a:rPr lang="en-US" b="1" dirty="0" smtClean="0"/>
              <a:t>join() : </a:t>
            </a:r>
            <a:r>
              <a:rPr lang="en-US" sz="2000" dirty="0" smtClean="0"/>
              <a:t>Concatenate.</a:t>
            </a:r>
          </a:p>
          <a:p>
            <a:pPr lvl="1"/>
            <a:r>
              <a:rPr lang="en-US" b="1" dirty="0" smtClean="0"/>
              <a:t>lower(),upper(),replace(</a:t>
            </a:r>
            <a:r>
              <a:rPr lang="en-US" b="1" dirty="0" err="1" smtClean="0"/>
              <a:t>x,y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 smtClean="0"/>
              <a:t>count(x),index(x)</a:t>
            </a:r>
          </a:p>
          <a:p>
            <a:pPr lvl="1"/>
            <a:r>
              <a:rPr lang="en-US" b="1" dirty="0" err="1" smtClean="0"/>
              <a:t>isalpha</a:t>
            </a:r>
            <a:r>
              <a:rPr lang="en-US" b="1" dirty="0" smtClean="0"/>
              <a:t>()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0007" y="4743468"/>
            <a:ext cx="2378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429288"/>
          </a:xfrm>
        </p:spPr>
        <p:txBody>
          <a:bodyPr>
            <a:normAutofit fontScale="92500" lnSpcReduction="20000"/>
          </a:bodyPr>
          <a:lstStyle/>
          <a:p>
            <a:pPr marL="274320" lvl="1" indent="-274320">
              <a:buClr>
                <a:schemeClr val="accent3"/>
              </a:buClr>
              <a:buSzPct val="95000"/>
            </a:pPr>
            <a:endParaRPr lang="en-US" sz="3100" dirty="0" smtClean="0"/>
          </a:p>
          <a:p>
            <a:r>
              <a:rPr lang="en-US" sz="3100" dirty="0" smtClean="0"/>
              <a:t>Two types of files</a:t>
            </a:r>
          </a:p>
          <a:p>
            <a:pPr lvl="2"/>
            <a:r>
              <a:rPr lang="en-US" sz="3100" i="1" dirty="0" smtClean="0"/>
              <a:t>Text </a:t>
            </a:r>
            <a:r>
              <a:rPr lang="en-US" sz="3100" i="1" dirty="0" err="1" smtClean="0"/>
              <a:t>ﬁles</a:t>
            </a:r>
            <a:r>
              <a:rPr lang="en-US" sz="3100" i="1" dirty="0" smtClean="0"/>
              <a:t> : </a:t>
            </a:r>
            <a:r>
              <a:rPr lang="en-US" sz="3100" dirty="0" smtClean="0"/>
              <a:t>A text </a:t>
            </a:r>
            <a:r>
              <a:rPr lang="en-US" sz="3100" dirty="0" err="1" smtClean="0"/>
              <a:t>ﬁle</a:t>
            </a:r>
            <a:r>
              <a:rPr lang="en-US" sz="3100" dirty="0" smtClean="0"/>
              <a:t> can be a sequence of lines without any images, tables etc. Ex: text, </a:t>
            </a:r>
            <a:r>
              <a:rPr lang="en-US" sz="3100" dirty="0" err="1" smtClean="0"/>
              <a:t>json</a:t>
            </a:r>
            <a:r>
              <a:rPr lang="en-US" sz="3100" dirty="0" smtClean="0"/>
              <a:t>.</a:t>
            </a:r>
            <a:endParaRPr lang="en-US" sz="3600" dirty="0" smtClean="0"/>
          </a:p>
          <a:p>
            <a:pPr lvl="2"/>
            <a:r>
              <a:rPr lang="en-US" sz="3100" i="1" dirty="0" smtClean="0"/>
              <a:t>Binary </a:t>
            </a:r>
            <a:r>
              <a:rPr lang="en-US" sz="3100" i="1" dirty="0" err="1" smtClean="0"/>
              <a:t>ﬁles</a:t>
            </a:r>
            <a:r>
              <a:rPr lang="en-US" sz="3100" i="1" dirty="0" smtClean="0"/>
              <a:t> </a:t>
            </a:r>
            <a:r>
              <a:rPr lang="en-US" sz="3100" dirty="0" smtClean="0"/>
              <a:t>: Files are capable of storing text, image, video, audio, database </a:t>
            </a:r>
            <a:r>
              <a:rPr lang="en-US" sz="3100" dirty="0" err="1" smtClean="0"/>
              <a:t>ﬁles</a:t>
            </a:r>
            <a:r>
              <a:rPr lang="en-US" sz="3100" dirty="0" smtClean="0"/>
              <a:t>, etc which contains the data in the form of bits.</a:t>
            </a:r>
            <a:endParaRPr lang="en-US" sz="3600" dirty="0" smtClean="0"/>
          </a:p>
          <a:p>
            <a:r>
              <a:rPr lang="en-IN" sz="3200" dirty="0" smtClean="0"/>
              <a:t>File Handling:</a:t>
            </a:r>
          </a:p>
          <a:p>
            <a:pPr lvl="1"/>
            <a:r>
              <a:rPr lang="en-US" sz="3000" dirty="0" smtClean="0"/>
              <a:t>Opening </a:t>
            </a:r>
            <a:r>
              <a:rPr lang="en-US" sz="3000" dirty="0" err="1" smtClean="0"/>
              <a:t>ﬁles</a:t>
            </a:r>
            <a:endParaRPr lang="en-US" sz="3000" dirty="0" smtClean="0"/>
          </a:p>
          <a:p>
            <a:pPr lvl="1"/>
            <a:r>
              <a:rPr lang="en-US" sz="3000" dirty="0" smtClean="0"/>
              <a:t>Reading files</a:t>
            </a:r>
            <a:endParaRPr lang="en-IN" sz="3000" dirty="0" smtClean="0"/>
          </a:p>
          <a:p>
            <a:pPr lvl="1"/>
            <a:r>
              <a:rPr lang="en-US" sz="3000" dirty="0" smtClean="0"/>
              <a:t>Writing files</a:t>
            </a:r>
          </a:p>
          <a:p>
            <a:pPr lvl="1"/>
            <a:r>
              <a:rPr lang="en-IN" sz="3000" dirty="0" smtClean="0"/>
              <a:t>Closing files</a:t>
            </a:r>
            <a:endParaRPr lang="en-US" sz="3000" dirty="0" smtClean="0"/>
          </a:p>
          <a:p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1582"/>
            <a:ext cx="8229600" cy="438912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800" dirty="0" smtClean="0"/>
              <a:t>age =input(“Enter your age”)</a:t>
            </a:r>
          </a:p>
          <a:p>
            <a:pPr>
              <a:buNone/>
            </a:pPr>
            <a:r>
              <a:rPr lang="en-IN" sz="2800" dirty="0" smtClean="0"/>
              <a:t>print(age)</a:t>
            </a:r>
          </a:p>
          <a:p>
            <a:r>
              <a:rPr lang="en-IN" sz="2800" dirty="0" smtClean="0"/>
              <a:t>Above statement age will be lost once application is closed.</a:t>
            </a:r>
            <a:endParaRPr lang="en-US" sz="2800" dirty="0" smtClean="0"/>
          </a:p>
          <a:p>
            <a:r>
              <a:rPr lang="en-IN" sz="2800" dirty="0" smtClean="0"/>
              <a:t>To store data permanently using files</a:t>
            </a:r>
          </a:p>
          <a:p>
            <a:pPr>
              <a:buNone/>
            </a:pPr>
            <a:r>
              <a:rPr lang="en-IN" sz="2800" dirty="0" smtClean="0"/>
              <a:t>age =input(“Enter your age”)</a:t>
            </a:r>
          </a:p>
          <a:p>
            <a:pPr>
              <a:buNone/>
            </a:pPr>
            <a:r>
              <a:rPr lang="en-IN" sz="2800" dirty="0" smtClean="0"/>
              <a:t>f=open(“</a:t>
            </a:r>
            <a:r>
              <a:rPr lang="en-IN" sz="2800" dirty="0" err="1" smtClean="0"/>
              <a:t>data.txt”,’w</a:t>
            </a:r>
            <a:r>
              <a:rPr lang="en-IN" sz="2800" dirty="0" smtClean="0"/>
              <a:t>’)</a:t>
            </a:r>
          </a:p>
          <a:p>
            <a:pPr>
              <a:buNone/>
            </a:pPr>
            <a:r>
              <a:rPr lang="en-IN" sz="2800" dirty="0" err="1" smtClean="0"/>
              <a:t>f.write</a:t>
            </a:r>
            <a:r>
              <a:rPr lang="en-IN" sz="2800" dirty="0" smtClean="0"/>
              <a:t>(age)</a:t>
            </a:r>
          </a:p>
          <a:p>
            <a:pPr>
              <a:buNone/>
            </a:pPr>
            <a:r>
              <a:rPr lang="en-IN" sz="2800" dirty="0" err="1" smtClean="0"/>
              <a:t>f.close</a:t>
            </a:r>
            <a:r>
              <a:rPr lang="en-IN" sz="2800" dirty="0" smtClean="0"/>
              <a:t>()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automatically closes the file.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b="1" dirty="0" smtClean="0"/>
              <a:t>open</a:t>
            </a:r>
            <a:r>
              <a:rPr lang="en-US" b="1" dirty="0"/>
              <a:t>(“filename “, </a:t>
            </a:r>
            <a:r>
              <a:rPr lang="en-US" b="1" dirty="0" smtClean="0"/>
              <a:t>mode=‘r’, buffering, encoding=None, errors=None, newline=None, </a:t>
            </a:r>
            <a:r>
              <a:rPr lang="en-US" b="1" dirty="0" err="1" smtClean="0"/>
              <a:t>closefd</a:t>
            </a:r>
            <a:r>
              <a:rPr lang="en-US" b="1" dirty="0" smtClean="0"/>
              <a:t>=True) </a:t>
            </a:r>
          </a:p>
          <a:p>
            <a:pPr lvl="1"/>
            <a:r>
              <a:rPr lang="en-US" sz="3300" dirty="0" smtClean="0"/>
              <a:t>f= open(“filename”, “mode”)  </a:t>
            </a:r>
          </a:p>
          <a:p>
            <a:pPr lvl="1">
              <a:buNone/>
            </a:pPr>
            <a:r>
              <a:rPr lang="en-US" sz="2800" dirty="0" smtClean="0"/>
              <a:t>//mode : reading,  writing, appending etc.</a:t>
            </a:r>
          </a:p>
          <a:p>
            <a:pPr lvl="1">
              <a:buNone/>
            </a:pPr>
            <a:endParaRPr lang="en-US" sz="2800" dirty="0" smtClean="0"/>
          </a:p>
          <a:p>
            <a:r>
              <a:rPr lang="en-US" sz="2900" dirty="0" smtClean="0"/>
              <a:t>If mode is not specified , by default, open( ) uses mode ‘r’ for reading</a:t>
            </a:r>
          </a:p>
          <a:p>
            <a:pPr marL="640080" indent="0">
              <a:buNone/>
            </a:pP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collection of data stored on a secondary storage device.</a:t>
            </a:r>
          </a:p>
          <a:p>
            <a:r>
              <a:rPr lang="en-US"/>
              <a:t>RAM(volatile)</a:t>
            </a:r>
          </a:p>
          <a:p>
            <a:r>
              <a:rPr lang="en-US"/>
              <a:t>ROM(non-volatile)</a:t>
            </a:r>
          </a:p>
          <a:p>
            <a:r>
              <a:rPr lang="en-US"/>
              <a:t>file path:</a:t>
            </a:r>
          </a:p>
          <a:p>
            <a:pPr marL="0" indent="0">
              <a:buNone/>
            </a:pPr>
            <a:r>
              <a:rPr lang="en-US"/>
              <a:t>	every file identified by its path.</a:t>
            </a:r>
          </a:p>
          <a:p>
            <a:pPr marL="0" indent="0">
              <a:buNone/>
            </a:pPr>
            <a:r>
              <a:rPr lang="en-US"/>
              <a:t>	relative path and absolute path.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absolute path  : always contains the root to the complete dictionary.</a:t>
            </a:r>
          </a:p>
          <a:p>
            <a:r>
              <a:rPr lang="en-US"/>
              <a:t>relative path:start with respect to the current working directory.</a:t>
            </a:r>
          </a:p>
          <a:p>
            <a:r>
              <a:rPr lang="en-US"/>
              <a:t>example:</a:t>
            </a:r>
          </a:p>
          <a:p>
            <a:pPr marL="0" indent="0">
              <a:buNone/>
            </a:pPr>
            <a:r>
              <a:rPr lang="en-US"/>
              <a:t>c:\students\undergraduate\BTech_cs.dcox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we need file?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ph idx="1"/>
          </p:nvPr>
        </p:nvGraphicFramePr>
        <p:xfrm>
          <a:off x="1224439" y="1825626"/>
          <a:ext cx="6694170" cy="4351655"/>
        </p:xfrm>
        <a:graphic>
          <a:graphicData uri="http://schemas.openxmlformats.org/presentationml/2006/ole">
            <p:oleObj spid="_x0000_s56322" r:id="rId3" imgW="9926436" imgH="483937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file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ph idx="1"/>
          </p:nvPr>
        </p:nvGraphicFramePr>
        <p:xfrm>
          <a:off x="1248728" y="1825626"/>
          <a:ext cx="6646069" cy="4351655"/>
        </p:xfrm>
        <a:graphic>
          <a:graphicData uri="http://schemas.openxmlformats.org/presentationml/2006/ole">
            <p:oleObj spid="_x0000_s57346" r:id="rId3" imgW="9561905" imgH="4695238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file handling</a:t>
            </a:r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ph idx="1"/>
          </p:nvPr>
        </p:nvGraphicFramePr>
        <p:xfrm>
          <a:off x="1689259" y="1876444"/>
          <a:ext cx="5765006" cy="4267200"/>
        </p:xfrm>
        <a:graphic>
          <a:graphicData uri="http://schemas.openxmlformats.org/presentationml/2006/ole">
            <p:oleObj spid="_x0000_s58370" r:id="rId4" imgW="7685714" imgH="426666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file</a:t>
            </a:r>
          </a:p>
        </p:txBody>
      </p:sp>
      <p:graphicFrame>
        <p:nvGraphicFramePr>
          <p:cNvPr id="10" name="Content Placeholder 9"/>
          <p:cNvGraphicFramePr>
            <a:graphicFrameLocks/>
          </p:cNvGraphicFramePr>
          <p:nvPr>
            <p:ph idx="1"/>
          </p:nvPr>
        </p:nvGraphicFramePr>
        <p:xfrm>
          <a:off x="914876" y="1926292"/>
          <a:ext cx="6827520" cy="4288790"/>
        </p:xfrm>
        <a:graphic>
          <a:graphicData uri="http://schemas.openxmlformats.org/presentationml/2006/ole">
            <p:oleObj spid="_x0000_s59394" r:id="rId3" imgW="7497221" imgH="3685714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function</a:t>
            </a:r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ph idx="1"/>
          </p:nvPr>
        </p:nvGraphicFramePr>
        <p:xfrm>
          <a:off x="1155383" y="1880235"/>
          <a:ext cx="6797516" cy="4226560"/>
        </p:xfrm>
        <a:graphic>
          <a:graphicData uri="http://schemas.openxmlformats.org/presentationml/2006/ole">
            <p:oleObj spid="_x0000_s60418" r:id="rId3" imgW="7535327" imgH="2419048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6977</TotalTime>
  <Words>4994</Words>
  <Application>Microsoft Office PowerPoint</Application>
  <PresentationFormat>On-screen Show (4:3)</PresentationFormat>
  <Paragraphs>1249</Paragraphs>
  <Slides>142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4" baseType="lpstr">
      <vt:lpstr>Flow</vt:lpstr>
      <vt:lpstr>PBrush</vt:lpstr>
      <vt:lpstr>Python Collection Objects, Classes</vt:lpstr>
      <vt:lpstr>Slide 2</vt:lpstr>
      <vt:lpstr>Strings</vt:lpstr>
      <vt:lpstr>Slide 4</vt:lpstr>
      <vt:lpstr>Slide 5</vt:lpstr>
      <vt:lpstr>Slide 6</vt:lpstr>
      <vt:lpstr>Slide 7</vt:lpstr>
      <vt:lpstr>Slide 8</vt:lpstr>
      <vt:lpstr>Slide 9</vt:lpstr>
      <vt:lpstr>Slide 10</vt:lpstr>
      <vt:lpstr>strings</vt:lpstr>
      <vt:lpstr>example</vt:lpstr>
      <vt:lpstr>Example:reading string from user</vt:lpstr>
      <vt:lpstr>Slide 14</vt:lpstr>
      <vt:lpstr>Slide 15</vt:lpstr>
      <vt:lpstr>Slide 16</vt:lpstr>
      <vt:lpstr>Traversal with a for loop</vt:lpstr>
      <vt:lpstr>output</vt:lpstr>
      <vt:lpstr>String Slicing in Python</vt:lpstr>
      <vt:lpstr>example</vt:lpstr>
      <vt:lpstr>String slices</vt:lpstr>
      <vt:lpstr>Continue.</vt:lpstr>
      <vt:lpstr>Continue..</vt:lpstr>
      <vt:lpstr>Strings are immutable</vt:lpstr>
      <vt:lpstr>String concatenating</vt:lpstr>
      <vt:lpstr>example2</vt:lpstr>
      <vt:lpstr>example3</vt:lpstr>
      <vt:lpstr>Error message</vt:lpstr>
      <vt:lpstr>correction</vt:lpstr>
      <vt:lpstr>String append</vt:lpstr>
      <vt:lpstr>Multiply() in strings</vt:lpstr>
      <vt:lpstr>Searching</vt:lpstr>
      <vt:lpstr>Looping and counting</vt:lpstr>
      <vt:lpstr>String methods</vt:lpstr>
      <vt:lpstr>example</vt:lpstr>
      <vt:lpstr>find()</vt:lpstr>
      <vt:lpstr>Built in functiuons</vt:lpstr>
      <vt:lpstr>str.islower():</vt:lpstr>
      <vt:lpstr>Slide 39</vt:lpstr>
      <vt:lpstr>Slide 40</vt:lpstr>
      <vt:lpstr>#remove punctuation</vt:lpstr>
      <vt:lpstr>example</vt:lpstr>
      <vt:lpstr>Lists</vt:lpstr>
      <vt:lpstr>Slide 44</vt:lpstr>
      <vt:lpstr>Slide 45</vt:lpstr>
      <vt:lpstr>Slide 46</vt:lpstr>
      <vt:lpstr>Slide 47</vt:lpstr>
      <vt:lpstr>Indexing and Slicing in Lists </vt:lpstr>
      <vt:lpstr>Slide 49</vt:lpstr>
      <vt:lpstr>Slide 50</vt:lpstr>
      <vt:lpstr>List Methods</vt:lpstr>
      <vt:lpstr>Sets</vt:lpstr>
      <vt:lpstr>Creation of sets</vt:lpstr>
      <vt:lpstr>List conversion using set()</vt:lpstr>
      <vt:lpstr>Basic operations using set</vt:lpstr>
      <vt:lpstr>Cont.</vt:lpstr>
      <vt:lpstr>Tuples</vt:lpstr>
      <vt:lpstr>Cont.</vt:lpstr>
      <vt:lpstr>example</vt:lpstr>
      <vt:lpstr>Allow Duplicates in tuples</vt:lpstr>
      <vt:lpstr>Tuple Length</vt:lpstr>
      <vt:lpstr>data type of tuples</vt:lpstr>
      <vt:lpstr>not  a tuple</vt:lpstr>
      <vt:lpstr>example</vt:lpstr>
      <vt:lpstr>slice in tuple</vt:lpstr>
      <vt:lpstr>updating tuple</vt:lpstr>
      <vt:lpstr>deleting elements in tuple</vt:lpstr>
      <vt:lpstr>Basic tuple operations</vt:lpstr>
      <vt:lpstr>write a program to swap two values using tuple assignment</vt:lpstr>
      <vt:lpstr>Data Structure</vt:lpstr>
      <vt:lpstr>Dictionaries</vt:lpstr>
      <vt:lpstr>dict</vt:lpstr>
      <vt:lpstr>Dictionaries</vt:lpstr>
      <vt:lpstr>state diagram</vt:lpstr>
      <vt:lpstr>creating a dictionary</vt:lpstr>
      <vt:lpstr>creating dictionaries with elements</vt:lpstr>
      <vt:lpstr>Ordered or Unordered?</vt:lpstr>
      <vt:lpstr>duplicates not allowed</vt:lpstr>
      <vt:lpstr>output</vt:lpstr>
      <vt:lpstr>Dictionary Items - Data Types</vt:lpstr>
      <vt:lpstr>output</vt:lpstr>
      <vt:lpstr>type()</vt:lpstr>
      <vt:lpstr>built in methods</vt:lpstr>
      <vt:lpstr>conti..</vt:lpstr>
      <vt:lpstr>List, Tuple, Set, dict :</vt:lpstr>
      <vt:lpstr>Duplicate elements</vt:lpstr>
      <vt:lpstr>Symbol, Creation and Empty object</vt:lpstr>
      <vt:lpstr>Slide 88</vt:lpstr>
      <vt:lpstr>FILES</vt:lpstr>
      <vt:lpstr>Slide 90</vt:lpstr>
      <vt:lpstr>Slide 91</vt:lpstr>
      <vt:lpstr>statement</vt:lpstr>
      <vt:lpstr>files in python</vt:lpstr>
      <vt:lpstr>file path</vt:lpstr>
      <vt:lpstr>why we need file?</vt:lpstr>
      <vt:lpstr>types of file</vt:lpstr>
      <vt:lpstr>what is file handling</vt:lpstr>
      <vt:lpstr>creating file</vt:lpstr>
      <vt:lpstr>open function</vt:lpstr>
      <vt:lpstr>file open()</vt:lpstr>
      <vt:lpstr>read() operation </vt:lpstr>
      <vt:lpstr>example:</vt:lpstr>
      <vt:lpstr>example 1</vt:lpstr>
      <vt:lpstr>example2</vt:lpstr>
      <vt:lpstr>append()-example</vt:lpstr>
      <vt:lpstr>example</vt:lpstr>
      <vt:lpstr>access modes:read</vt:lpstr>
      <vt:lpstr>write mode</vt:lpstr>
      <vt:lpstr>append()</vt:lpstr>
      <vt:lpstr>writing  to the file</vt:lpstr>
      <vt:lpstr>example:</vt:lpstr>
      <vt:lpstr>example:</vt:lpstr>
      <vt:lpstr>contin</vt:lpstr>
      <vt:lpstr>delete()</vt:lpstr>
      <vt:lpstr>Delete()</vt:lpstr>
      <vt:lpstr>conti...</vt:lpstr>
      <vt:lpstr>various access modes</vt:lpstr>
      <vt:lpstr>write()</vt:lpstr>
      <vt:lpstr>append()</vt:lpstr>
      <vt:lpstr>Classes and objects</vt:lpstr>
      <vt:lpstr>list the difference Procedural and Object Oriented Programming</vt:lpstr>
      <vt:lpstr>oops concepts</vt:lpstr>
      <vt:lpstr>Slide 123</vt:lpstr>
      <vt:lpstr>Abstractions</vt:lpstr>
      <vt:lpstr>Encapsulation</vt:lpstr>
      <vt:lpstr>Inheritance</vt:lpstr>
      <vt:lpstr>Polymorphism</vt:lpstr>
      <vt:lpstr>For Instance</vt:lpstr>
      <vt:lpstr>Slide 129</vt:lpstr>
      <vt:lpstr>Key points to remember</vt:lpstr>
      <vt:lpstr>Self Parameter</vt:lpstr>
      <vt:lpstr>Class</vt:lpstr>
      <vt:lpstr>Class</vt:lpstr>
      <vt:lpstr>Slide 134</vt:lpstr>
      <vt:lpstr>example:</vt:lpstr>
      <vt:lpstr>example 2</vt:lpstr>
      <vt:lpstr>example3:</vt:lpstr>
      <vt:lpstr>example 3(conti..)</vt:lpstr>
      <vt:lpstr>example 4:</vt:lpstr>
      <vt:lpstr>conti..</vt:lpstr>
      <vt:lpstr>Programs:</vt:lpstr>
      <vt:lpstr>Slide 142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Collection Objects, Classes</dc:title>
  <dc:creator>Saraswati Devadiga</dc:creator>
  <cp:lastModifiedBy>Saraswati Devadiga</cp:lastModifiedBy>
  <cp:revision>120</cp:revision>
  <dcterms:created xsi:type="dcterms:W3CDTF">2022-12-03T03:43:42Z</dcterms:created>
  <dcterms:modified xsi:type="dcterms:W3CDTF">2023-01-28T04:10:07Z</dcterms:modified>
</cp:coreProperties>
</file>